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D7B"/>
    <a:srgbClr val="FFA990"/>
    <a:srgbClr val="E16A4B"/>
    <a:srgbClr val="E1826C"/>
    <a:srgbClr val="864846"/>
    <a:srgbClr val="C78272"/>
    <a:srgbClr val="204362"/>
    <a:srgbClr val="924E4B"/>
    <a:srgbClr val="AA604E"/>
    <a:srgbClr val="AA5C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04"/>
    <p:restoredTop sz="94648"/>
  </p:normalViewPr>
  <p:slideViewPr>
    <p:cSldViewPr snapToGrid="0" snapToObjects="1">
      <p:cViewPr varScale="1">
        <p:scale>
          <a:sx n="76" d="100"/>
          <a:sy n="76" d="100"/>
        </p:scale>
        <p:origin x="46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42.119"/>
    </inkml:context>
    <inkml:brush xml:id="br0">
      <inkml:brushProperty name="width" value="0.05" units="cm"/>
      <inkml:brushProperty name="height" value="0.05" units="cm"/>
      <inkml:brushProperty name="color" value="#F7B343"/>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45.802"/>
    </inkml:context>
    <inkml:brush xml:id="br0">
      <inkml:brushProperty name="width" value="0.05" units="cm"/>
      <inkml:brushProperty name="height" value="0.05" units="cm"/>
      <inkml:brushProperty name="color" value="#F7B343"/>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37.318"/>
    </inkml:context>
    <inkml:brush xml:id="br0">
      <inkml:brushProperty name="width" value="0.05" units="cm"/>
      <inkml:brushProperty name="height" value="0.05" units="cm"/>
      <inkml:brushProperty name="color" value="#F7B343"/>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38.699"/>
    </inkml:context>
    <inkml:brush xml:id="br0">
      <inkml:brushProperty name="width" value="0.05" units="cm"/>
      <inkml:brushProperty name="height" value="0.05" units="cm"/>
      <inkml:brushProperty name="color" value="#F7B343"/>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48.838"/>
    </inkml:context>
    <inkml:brush xml:id="br0">
      <inkml:brushProperty name="width" value="0.05" units="cm"/>
      <inkml:brushProperty name="height" value="0.05" units="cm"/>
      <inkml:brushProperty name="color" value="#F7B343"/>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50.440"/>
    </inkml:context>
    <inkml:brush xml:id="br0">
      <inkml:brushProperty name="width" value="0.05" units="cm"/>
      <inkml:brushProperty name="height" value="0.05" units="cm"/>
      <inkml:brushProperty name="color" value="#F7B343"/>
    </inkml:brush>
  </inkml:definitions>
  <inkml:trace contextRef="#ctx0" brushRef="#br0">1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54.149"/>
    </inkml:context>
    <inkml:brush xml:id="br0">
      <inkml:brushProperty name="width" value="0.05" units="cm"/>
      <inkml:brushProperty name="height" value="0.05" units="cm"/>
      <inkml:brushProperty name="color" value="#F7B343"/>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55.936"/>
    </inkml:context>
    <inkml:brush xml:id="br0">
      <inkml:brushProperty name="width" value="0.05" units="cm"/>
      <inkml:brushProperty name="height" value="0.05" units="cm"/>
      <inkml:brushProperty name="color" value="#F7B343"/>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7F6919-273D-0A4E-A803-FD7750A98C1B}"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224047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6919-273D-0A4E-A803-FD7750A98C1B}"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298690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6919-273D-0A4E-A803-FD7750A98C1B}"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365604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6919-273D-0A4E-A803-FD7750A98C1B}"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228120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F6919-273D-0A4E-A803-FD7750A98C1B}"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33361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F6919-273D-0A4E-A803-FD7750A98C1B}"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200143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F6919-273D-0A4E-A803-FD7750A98C1B}"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257522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F6919-273D-0A4E-A803-FD7750A98C1B}" type="datetimeFigureOut">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179874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F6919-273D-0A4E-A803-FD7750A98C1B}" type="datetimeFigureOut">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381172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B7F6919-273D-0A4E-A803-FD7750A98C1B}"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365628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B7F6919-273D-0A4E-A803-FD7750A98C1B}"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336354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B7F6919-273D-0A4E-A803-FD7750A98C1B}" type="datetimeFigureOut">
              <a:rPr lang="en-US" smtClean="0"/>
              <a:t>4/5/2021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7A957AD-4B0B-1C46-85F4-62BC77C4DE67}" type="slidenum">
              <a:rPr lang="en-US" smtClean="0"/>
              <a:t>‹#›</a:t>
            </a:fld>
            <a:endParaRPr lang="en-US"/>
          </a:p>
        </p:txBody>
      </p:sp>
    </p:spTree>
    <p:extLst>
      <p:ext uri="{BB962C8B-B14F-4D97-AF65-F5344CB8AC3E}">
        <p14:creationId xmlns:p14="http://schemas.microsoft.com/office/powerpoint/2010/main" val="3591861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3" Type="http://schemas.openxmlformats.org/officeDocument/2006/relationships/image" Target="../media/image1.png"/><Relationship Id="rId7" Type="http://schemas.openxmlformats.org/officeDocument/2006/relationships/customXml" Target="../ink/ink1.xml"/><Relationship Id="rId12" Type="http://schemas.openxmlformats.org/officeDocument/2006/relationships/customXml" Target="../ink/ink5.xml"/><Relationship Id="rId17" Type="http://schemas.openxmlformats.org/officeDocument/2006/relationships/image" Target="../media/image5.jpg"/><Relationship Id="rId2" Type="http://schemas.openxmlformats.org/officeDocument/2006/relationships/hyperlink" Target="https://uchealth.zoom.us/j/84135196783?pwd=NWRhQ1Fna2d5SVlHZHprQVZjcHk4dz09" TargetMode="External"/><Relationship Id="rId16" Type="http://schemas.openxmlformats.org/officeDocument/2006/relationships/image" Target="../media/image4.tiff"/><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customXml" Target="../ink/ink4.xml"/><Relationship Id="rId5" Type="http://schemas.openxmlformats.org/officeDocument/2006/relationships/image" Target="../media/image3.png"/><Relationship Id="rId15" Type="http://schemas.openxmlformats.org/officeDocument/2006/relationships/customXml" Target="../ink/ink8.xml"/><Relationship Id="rId10" Type="http://schemas.openxmlformats.org/officeDocument/2006/relationships/customXml" Target="../ink/ink3.xml"/><Relationship Id="rId4" Type="http://schemas.openxmlformats.org/officeDocument/2006/relationships/image" Target="../media/image2.jpg"/><Relationship Id="rId9" Type="http://schemas.openxmlformats.org/officeDocument/2006/relationships/customXml" Target="../ink/ink2.xml"/><Relationship Id="rId1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FEF"/>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283F0F2-1E76-D344-BE4E-8AFBF43C32F5}"/>
              </a:ext>
            </a:extLst>
          </p:cNvPr>
          <p:cNvSpPr/>
          <p:nvPr/>
        </p:nvSpPr>
        <p:spPr>
          <a:xfrm>
            <a:off x="-3642" y="2745232"/>
            <a:ext cx="7776042" cy="4281873"/>
          </a:xfrm>
          <a:prstGeom prst="rect">
            <a:avLst/>
          </a:prstGeom>
          <a:solidFill>
            <a:schemeClr val="accent3">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a:extLst>
              <a:ext uri="{FF2B5EF4-FFF2-40B4-BE49-F238E27FC236}">
                <a16:creationId xmlns:a16="http://schemas.microsoft.com/office/drawing/2014/main" id="{0DA23378-C1CF-5148-A82E-E4FC81DFE061}"/>
              </a:ext>
            </a:extLst>
          </p:cNvPr>
          <p:cNvSpPr/>
          <p:nvPr/>
        </p:nvSpPr>
        <p:spPr>
          <a:xfrm rot="10800000">
            <a:off x="-1" y="143594"/>
            <a:ext cx="5112327" cy="1121680"/>
          </a:xfrm>
          <a:custGeom>
            <a:avLst/>
            <a:gdLst>
              <a:gd name="connsiteX0" fmla="*/ 0 w 5536276"/>
              <a:gd name="connsiteY0" fmla="*/ 0 h 847899"/>
              <a:gd name="connsiteX1" fmla="*/ 5112327 w 5536276"/>
              <a:gd name="connsiteY1" fmla="*/ 0 h 847899"/>
              <a:gd name="connsiteX2" fmla="*/ 5536276 w 5536276"/>
              <a:gd name="connsiteY2" fmla="*/ 423950 h 847899"/>
              <a:gd name="connsiteX3" fmla="*/ 5112327 w 5536276"/>
              <a:gd name="connsiteY3" fmla="*/ 847899 h 847899"/>
              <a:gd name="connsiteX4" fmla="*/ 0 w 5536276"/>
              <a:gd name="connsiteY4" fmla="*/ 847899 h 847899"/>
              <a:gd name="connsiteX5" fmla="*/ 423950 w 5536276"/>
              <a:gd name="connsiteY5" fmla="*/ 423950 h 847899"/>
              <a:gd name="connsiteX6" fmla="*/ 0 w 5536276"/>
              <a:gd name="connsiteY6" fmla="*/ 0 h 847899"/>
              <a:gd name="connsiteX0" fmla="*/ 5112327 w 5627716"/>
              <a:gd name="connsiteY0" fmla="*/ 847899 h 847899"/>
              <a:gd name="connsiteX1" fmla="*/ 0 w 5627716"/>
              <a:gd name="connsiteY1" fmla="*/ 847899 h 847899"/>
              <a:gd name="connsiteX2" fmla="*/ 423950 w 5627716"/>
              <a:gd name="connsiteY2" fmla="*/ 423950 h 847899"/>
              <a:gd name="connsiteX3" fmla="*/ 0 w 5627716"/>
              <a:gd name="connsiteY3" fmla="*/ 0 h 847899"/>
              <a:gd name="connsiteX4" fmla="*/ 5112327 w 5627716"/>
              <a:gd name="connsiteY4" fmla="*/ 0 h 847899"/>
              <a:gd name="connsiteX5" fmla="*/ 5627716 w 5627716"/>
              <a:gd name="connsiteY5" fmla="*/ 515390 h 847899"/>
              <a:gd name="connsiteX0" fmla="*/ 5112327 w 5112327"/>
              <a:gd name="connsiteY0" fmla="*/ 847899 h 847899"/>
              <a:gd name="connsiteX1" fmla="*/ 0 w 5112327"/>
              <a:gd name="connsiteY1" fmla="*/ 847899 h 847899"/>
              <a:gd name="connsiteX2" fmla="*/ 423950 w 5112327"/>
              <a:gd name="connsiteY2" fmla="*/ 423950 h 847899"/>
              <a:gd name="connsiteX3" fmla="*/ 0 w 5112327"/>
              <a:gd name="connsiteY3" fmla="*/ 0 h 847899"/>
              <a:gd name="connsiteX4" fmla="*/ 5112327 w 5112327"/>
              <a:gd name="connsiteY4" fmla="*/ 0 h 84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327" h="847899">
                <a:moveTo>
                  <a:pt x="5112327" y="847899"/>
                </a:moveTo>
                <a:lnTo>
                  <a:pt x="0" y="847899"/>
                </a:lnTo>
                <a:lnTo>
                  <a:pt x="423950" y="423950"/>
                </a:lnTo>
                <a:lnTo>
                  <a:pt x="0" y="0"/>
                </a:lnTo>
                <a:lnTo>
                  <a:pt x="5112327" y="0"/>
                </a:lnTo>
              </a:path>
            </a:pathLst>
          </a:custGeom>
          <a:solidFill>
            <a:srgbClr val="D78D7B">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a:extLst>
              <a:ext uri="{FF2B5EF4-FFF2-40B4-BE49-F238E27FC236}">
                <a16:creationId xmlns:a16="http://schemas.microsoft.com/office/drawing/2014/main" id="{D74F194E-0FFF-7A48-8A24-DB4E6BA5EA0B}"/>
              </a:ext>
            </a:extLst>
          </p:cNvPr>
          <p:cNvSpPr/>
          <p:nvPr/>
        </p:nvSpPr>
        <p:spPr>
          <a:xfrm>
            <a:off x="-2" y="2745232"/>
            <a:ext cx="7772401" cy="958587"/>
          </a:xfrm>
          <a:prstGeom prst="rect">
            <a:avLst/>
          </a:prstGeom>
          <a:solidFill>
            <a:srgbClr val="864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D1C8BBB-A6F7-A44F-9C96-AF294A49A5B1}"/>
              </a:ext>
            </a:extLst>
          </p:cNvPr>
          <p:cNvSpPr txBox="1"/>
          <p:nvPr/>
        </p:nvSpPr>
        <p:spPr>
          <a:xfrm>
            <a:off x="83174" y="343050"/>
            <a:ext cx="4701928" cy="769441"/>
          </a:xfrm>
          <a:prstGeom prst="rect">
            <a:avLst/>
          </a:prstGeom>
          <a:noFill/>
        </p:spPr>
        <p:txBody>
          <a:bodyPr wrap="none" rtlCol="0">
            <a:spAutoFit/>
          </a:bodyPr>
          <a:lstStyle/>
          <a:p>
            <a:r>
              <a:rPr lang="en-US" sz="2200" dirty="0">
                <a:solidFill>
                  <a:schemeClr val="accent1">
                    <a:lumMod val="50000"/>
                  </a:schemeClr>
                </a:solidFill>
                <a:latin typeface="Avenir Book" panose="02000503020000020003" pitchFamily="2" charset="0"/>
                <a:cs typeface="CordiaUPC" panose="020B0304020202020204" pitchFamily="34" charset="-34"/>
              </a:rPr>
              <a:t>GENETICS, BIOINFORMATICS &amp; </a:t>
            </a:r>
          </a:p>
          <a:p>
            <a:r>
              <a:rPr lang="en-US" sz="2200" dirty="0">
                <a:solidFill>
                  <a:schemeClr val="accent1">
                    <a:lumMod val="50000"/>
                  </a:schemeClr>
                </a:solidFill>
                <a:latin typeface="Avenir Book" panose="02000503020000020003" pitchFamily="2" charset="0"/>
                <a:cs typeface="CordiaUPC" panose="020B0304020202020204" pitchFamily="34" charset="-34"/>
              </a:rPr>
              <a:t>SYSTEMS BIOLOGY COLLOQUIUM</a:t>
            </a:r>
          </a:p>
        </p:txBody>
      </p:sp>
      <p:sp>
        <p:nvSpPr>
          <p:cNvPr id="10" name="Rectangle 9">
            <a:extLst>
              <a:ext uri="{FF2B5EF4-FFF2-40B4-BE49-F238E27FC236}">
                <a16:creationId xmlns:a16="http://schemas.microsoft.com/office/drawing/2014/main" id="{7F9DF83C-ADB2-4846-B9AB-28135BF911A0}"/>
              </a:ext>
            </a:extLst>
          </p:cNvPr>
          <p:cNvSpPr/>
          <p:nvPr/>
        </p:nvSpPr>
        <p:spPr>
          <a:xfrm>
            <a:off x="4785103" y="1520515"/>
            <a:ext cx="2987298" cy="899792"/>
          </a:xfrm>
          <a:prstGeom prst="rect">
            <a:avLst/>
          </a:prstGeom>
          <a:solidFill>
            <a:srgbClr val="20436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3C2683-B621-2D46-B058-0678C735378E}"/>
              </a:ext>
            </a:extLst>
          </p:cNvPr>
          <p:cNvSpPr txBox="1"/>
          <p:nvPr/>
        </p:nvSpPr>
        <p:spPr>
          <a:xfrm>
            <a:off x="83174" y="1520515"/>
            <a:ext cx="3690626" cy="984885"/>
          </a:xfrm>
          <a:prstGeom prst="rect">
            <a:avLst/>
          </a:prstGeom>
          <a:noFill/>
        </p:spPr>
        <p:txBody>
          <a:bodyPr wrap="none" rtlCol="0">
            <a:spAutoFit/>
          </a:bodyPr>
          <a:lstStyle/>
          <a:p>
            <a:r>
              <a:rPr lang="en-US" sz="2000" spc="300" dirty="0">
                <a:solidFill>
                  <a:srgbClr val="864846"/>
                </a:solidFill>
                <a:latin typeface="Avenir Medium" panose="02000503020000020003" pitchFamily="2" charset="0"/>
                <a:cs typeface="CordiaUPC" panose="020B0304020202020204" pitchFamily="34" charset="-34"/>
              </a:rPr>
              <a:t>THURSDAY, April 8</a:t>
            </a:r>
            <a:r>
              <a:rPr lang="en-US" sz="2000" spc="300" baseline="30000" dirty="0">
                <a:solidFill>
                  <a:srgbClr val="864846"/>
                </a:solidFill>
                <a:latin typeface="Avenir Medium" panose="02000503020000020003" pitchFamily="2" charset="0"/>
                <a:cs typeface="CordiaUPC" panose="020B0304020202020204" pitchFamily="34" charset="-34"/>
              </a:rPr>
              <a:t>th</a:t>
            </a:r>
            <a:r>
              <a:rPr lang="en-US" sz="2000" spc="300" dirty="0">
                <a:solidFill>
                  <a:srgbClr val="864846"/>
                </a:solidFill>
                <a:latin typeface="Avenir Medium" panose="02000503020000020003" pitchFamily="2" charset="0"/>
                <a:cs typeface="CordiaUPC" panose="020B0304020202020204" pitchFamily="34" charset="-34"/>
              </a:rPr>
              <a:t> 2021</a:t>
            </a:r>
          </a:p>
          <a:p>
            <a:r>
              <a:rPr lang="en-US" sz="2000" spc="300" dirty="0">
                <a:solidFill>
                  <a:srgbClr val="864846"/>
                </a:solidFill>
                <a:latin typeface="Avenir Medium" panose="02000503020000020003" pitchFamily="2" charset="0"/>
                <a:cs typeface="CordiaUPC" panose="020B0304020202020204" pitchFamily="34" charset="-34"/>
              </a:rPr>
              <a:t>12:00-1:00 PM</a:t>
            </a:r>
          </a:p>
          <a:p>
            <a:r>
              <a:rPr lang="en-US" spc="300" dirty="0">
                <a:solidFill>
                  <a:srgbClr val="864846"/>
                </a:solidFill>
                <a:latin typeface="Avenir Book" panose="02000503020000020003" pitchFamily="2" charset="0"/>
                <a:cs typeface="CordiaUPC" panose="020B0304020202020204" pitchFamily="34" charset="-34"/>
              </a:rPr>
              <a:t>Held on Zoom</a:t>
            </a:r>
          </a:p>
        </p:txBody>
      </p:sp>
      <p:sp>
        <p:nvSpPr>
          <p:cNvPr id="12" name="TextBox 11">
            <a:extLst>
              <a:ext uri="{FF2B5EF4-FFF2-40B4-BE49-F238E27FC236}">
                <a16:creationId xmlns:a16="http://schemas.microsoft.com/office/drawing/2014/main" id="{B78884D3-D025-5744-994F-8F4324483732}"/>
              </a:ext>
            </a:extLst>
          </p:cNvPr>
          <p:cNvSpPr txBox="1"/>
          <p:nvPr/>
        </p:nvSpPr>
        <p:spPr>
          <a:xfrm>
            <a:off x="4975804" y="1708801"/>
            <a:ext cx="2291718" cy="523220"/>
          </a:xfrm>
          <a:prstGeom prst="rect">
            <a:avLst/>
          </a:prstGeom>
          <a:noFill/>
        </p:spPr>
        <p:txBody>
          <a:bodyPr wrap="none" rtlCol="0">
            <a:spAutoFit/>
          </a:bodyPr>
          <a:lstStyle/>
          <a:p>
            <a:r>
              <a:rPr lang="en-US" sz="1400" b="1" dirty="0">
                <a:solidFill>
                  <a:schemeClr val="bg1"/>
                </a:solidFill>
                <a:latin typeface="Avenir Light" panose="020B0402020203020204" pitchFamily="34" charset="77"/>
                <a:cs typeface="CordiaUPC" panose="020B0304020202020204" pitchFamily="34" charset="-34"/>
              </a:rPr>
              <a:t>Click Here for </a:t>
            </a:r>
            <a:r>
              <a:rPr lang="en-US" sz="1400" b="1" dirty="0">
                <a:solidFill>
                  <a:schemeClr val="bg1"/>
                </a:solidFill>
                <a:latin typeface="Avenir Light" panose="020B0402020203020204" pitchFamily="34" charset="77"/>
                <a:cs typeface="CordiaUPC" panose="020B0304020202020204" pitchFamily="34" charset="-34"/>
                <a:hlinkClick r:id="rId2">
                  <a:extLst>
                    <a:ext uri="{A12FA001-AC4F-418D-AE19-62706E023703}">
                      <ahyp:hlinkClr xmlns:ahyp="http://schemas.microsoft.com/office/drawing/2018/hyperlinkcolor" val="tx"/>
                    </a:ext>
                  </a:extLst>
                </a:hlinkClick>
              </a:rPr>
              <a:t>Zoom Link!</a:t>
            </a:r>
            <a:r>
              <a:rPr lang="en-US" sz="1400" b="1" dirty="0">
                <a:solidFill>
                  <a:schemeClr val="bg1"/>
                </a:solidFill>
                <a:latin typeface="Avenir Light" panose="020B0402020203020204" pitchFamily="34" charset="77"/>
                <a:cs typeface="CordiaUPC" panose="020B0304020202020204" pitchFamily="34" charset="-34"/>
              </a:rPr>
              <a:t> </a:t>
            </a:r>
            <a:endParaRPr lang="en-US" sz="1400" dirty="0">
              <a:solidFill>
                <a:schemeClr val="bg1"/>
              </a:solidFill>
              <a:latin typeface="Avenir Light" panose="020B0402020203020204" pitchFamily="34" charset="77"/>
              <a:cs typeface="CordiaUPC" panose="020B0304020202020204" pitchFamily="34" charset="-34"/>
            </a:endParaRPr>
          </a:p>
          <a:p>
            <a:r>
              <a:rPr lang="en-US" sz="1400" b="1" dirty="0">
                <a:solidFill>
                  <a:schemeClr val="bg1"/>
                </a:solidFill>
                <a:latin typeface="Avenir Light" panose="020B0402020203020204" pitchFamily="34" charset="77"/>
                <a:cs typeface="CordiaUPC" panose="020B0304020202020204" pitchFamily="34" charset="-34"/>
              </a:rPr>
              <a:t>Meeting Password: Genetics</a:t>
            </a:r>
            <a:endParaRPr lang="en-US" sz="1400" dirty="0">
              <a:solidFill>
                <a:schemeClr val="bg1"/>
              </a:solidFill>
              <a:latin typeface="Avenir Light" panose="020B0402020203020204" pitchFamily="34" charset="77"/>
              <a:cs typeface="CordiaUPC" panose="020B0304020202020204" pitchFamily="34" charset="-34"/>
            </a:endParaRPr>
          </a:p>
        </p:txBody>
      </p:sp>
      <p:sp>
        <p:nvSpPr>
          <p:cNvPr id="13" name="TextBox 12">
            <a:extLst>
              <a:ext uri="{FF2B5EF4-FFF2-40B4-BE49-F238E27FC236}">
                <a16:creationId xmlns:a16="http://schemas.microsoft.com/office/drawing/2014/main" id="{6E305889-27D7-CA49-8DCB-933B833D08A0}"/>
              </a:ext>
            </a:extLst>
          </p:cNvPr>
          <p:cNvSpPr txBox="1"/>
          <p:nvPr/>
        </p:nvSpPr>
        <p:spPr>
          <a:xfrm>
            <a:off x="1864895" y="3034399"/>
            <a:ext cx="1208985" cy="338554"/>
          </a:xfrm>
          <a:prstGeom prst="rect">
            <a:avLst/>
          </a:prstGeom>
          <a:noFill/>
        </p:spPr>
        <p:txBody>
          <a:bodyPr wrap="none" rtlCol="0">
            <a:spAutoFit/>
          </a:bodyPr>
          <a:lstStyle/>
          <a:p>
            <a:r>
              <a:rPr lang="en-US" sz="1600" i="1" dirty="0">
                <a:solidFill>
                  <a:schemeClr val="bg1"/>
                </a:solidFill>
                <a:latin typeface="Bodoni 72 Oldstyle Book" pitchFamily="2" charset="0"/>
              </a:rPr>
              <a:t>guest speaker</a:t>
            </a:r>
          </a:p>
        </p:txBody>
      </p:sp>
      <p:sp>
        <p:nvSpPr>
          <p:cNvPr id="14" name="TextBox 13">
            <a:extLst>
              <a:ext uri="{FF2B5EF4-FFF2-40B4-BE49-F238E27FC236}">
                <a16:creationId xmlns:a16="http://schemas.microsoft.com/office/drawing/2014/main" id="{72442AAF-F658-074A-AE57-F1FD456C1492}"/>
              </a:ext>
            </a:extLst>
          </p:cNvPr>
          <p:cNvSpPr txBox="1"/>
          <p:nvPr/>
        </p:nvSpPr>
        <p:spPr>
          <a:xfrm>
            <a:off x="3029704" y="2803511"/>
            <a:ext cx="2915478" cy="677108"/>
          </a:xfrm>
          <a:prstGeom prst="rect">
            <a:avLst/>
          </a:prstGeom>
          <a:noFill/>
        </p:spPr>
        <p:txBody>
          <a:bodyPr wrap="none" rtlCol="0">
            <a:spAutoFit/>
          </a:bodyPr>
          <a:lstStyle/>
          <a:p>
            <a:r>
              <a:rPr lang="en-US" sz="1600" spc="300" dirty="0">
                <a:solidFill>
                  <a:schemeClr val="bg1"/>
                </a:solidFill>
                <a:latin typeface="Avenir Light" panose="020B0402020203020204" pitchFamily="34" charset="77"/>
              </a:rPr>
              <a:t>Amit V. </a:t>
            </a:r>
            <a:r>
              <a:rPr lang="en-US" sz="1600" spc="300" dirty="0" err="1">
                <a:solidFill>
                  <a:schemeClr val="bg1"/>
                </a:solidFill>
                <a:latin typeface="Avenir Light" panose="020B0402020203020204" pitchFamily="34" charset="77"/>
              </a:rPr>
              <a:t>Khera</a:t>
            </a:r>
            <a:r>
              <a:rPr lang="en-US" sz="1600" spc="300" dirty="0">
                <a:solidFill>
                  <a:schemeClr val="bg1"/>
                </a:solidFill>
                <a:latin typeface="Avenir Light" panose="020B0402020203020204" pitchFamily="34" charset="77"/>
              </a:rPr>
              <a:t>, MD MSc</a:t>
            </a:r>
          </a:p>
          <a:p>
            <a:r>
              <a:rPr lang="en-US" sz="1100" spc="300" dirty="0">
                <a:solidFill>
                  <a:schemeClr val="bg1"/>
                </a:solidFill>
                <a:latin typeface="Avenir Light" panose="020B0402020203020204" pitchFamily="34" charset="77"/>
              </a:rPr>
              <a:t>Assistant Professor</a:t>
            </a:r>
          </a:p>
          <a:p>
            <a:r>
              <a:rPr lang="en-US" sz="1100" spc="300" dirty="0">
                <a:solidFill>
                  <a:schemeClr val="bg1"/>
                </a:solidFill>
                <a:latin typeface="Avenir Light" panose="020B0402020203020204" pitchFamily="34" charset="77"/>
              </a:rPr>
              <a:t>Harvard Medical School</a:t>
            </a:r>
          </a:p>
        </p:txBody>
      </p:sp>
      <p:sp>
        <p:nvSpPr>
          <p:cNvPr id="16" name="TextBox 15">
            <a:extLst>
              <a:ext uri="{FF2B5EF4-FFF2-40B4-BE49-F238E27FC236}">
                <a16:creationId xmlns:a16="http://schemas.microsoft.com/office/drawing/2014/main" id="{EA73D503-424B-CA4F-9E58-8DA30DD860B5}"/>
              </a:ext>
            </a:extLst>
          </p:cNvPr>
          <p:cNvSpPr txBox="1"/>
          <p:nvPr/>
        </p:nvSpPr>
        <p:spPr>
          <a:xfrm>
            <a:off x="1864895" y="3775248"/>
            <a:ext cx="5762964" cy="3185487"/>
          </a:xfrm>
          <a:prstGeom prst="rect">
            <a:avLst/>
          </a:prstGeom>
          <a:noFill/>
        </p:spPr>
        <p:txBody>
          <a:bodyPr wrap="square" rtlCol="0">
            <a:spAutoFit/>
          </a:bodyPr>
          <a:lstStyle/>
          <a:p>
            <a:r>
              <a:rPr lang="en-US" sz="1200" b="1" dirty="0">
                <a:solidFill>
                  <a:srgbClr val="204362"/>
                </a:solidFill>
                <a:latin typeface="Avenir Light" panose="020B0402020203020204" pitchFamily="34" charset="77"/>
              </a:rPr>
              <a:t>Human genetics – a tool to uncover new biology and enable enhanced clinical care</a:t>
            </a:r>
          </a:p>
          <a:p>
            <a:r>
              <a:rPr lang="en-US" sz="1050" dirty="0">
                <a:solidFill>
                  <a:srgbClr val="204362"/>
                </a:solidFill>
                <a:latin typeface="Avenir Light" panose="020B0402020203020204" pitchFamily="34" charset="77"/>
              </a:rPr>
              <a:t>Key goals of precision medicine include (</a:t>
            </a:r>
            <a:r>
              <a:rPr lang="en-US" sz="1050" dirty="0" err="1">
                <a:solidFill>
                  <a:srgbClr val="204362"/>
                </a:solidFill>
                <a:latin typeface="Avenir Light" panose="020B0402020203020204" pitchFamily="34" charset="77"/>
              </a:rPr>
              <a:t>i</a:t>
            </a:r>
            <a:r>
              <a:rPr lang="en-US" sz="1050" dirty="0">
                <a:solidFill>
                  <a:srgbClr val="204362"/>
                </a:solidFill>
                <a:latin typeface="Avenir Light" panose="020B0402020203020204" pitchFamily="34" charset="77"/>
              </a:rPr>
              <a:t>) disaggregation of common diseases into discrete molecular subtypes and (</a:t>
            </a:r>
            <a:r>
              <a:rPr lang="en-US" sz="1050" dirty="0" err="1">
                <a:solidFill>
                  <a:srgbClr val="204362"/>
                </a:solidFill>
                <a:latin typeface="Avenir Light" panose="020B0402020203020204" pitchFamily="34" charset="77"/>
              </a:rPr>
              <a:t>i</a:t>
            </a:r>
            <a:r>
              <a:rPr lang="en-US" sz="1050" dirty="0">
                <a:solidFill>
                  <a:srgbClr val="204362"/>
                </a:solidFill>
                <a:latin typeface="Avenir Light" panose="020B0402020203020204" pitchFamily="34" charset="77"/>
              </a:rPr>
              <a:t>) identification of high-risk individuals to enable preventive therapies prior to disease onset. One important approach is to stratify individuals based on inherited DNA variation. Rare DNA variants that perturb a specific pathway can provide generalizable insights into disease biology and enable targeted therapies. Taking coronary artery disease as an example, our recent analyses identified four molecular subtypes that account for ~2% of affected individuals, with risk driven by high cholesterol, impaired clearance of dietary fat, abnormal vascular tone, and abnormal bone turnover. For the remaining 98% of individuals, we developed a new type of genetic predictor (‘polygenic score’) that integrates information from many variants and pathways, identifying – in some cases – individuals with risk equivalent to rare monogenic mutations. These individuals are ‘flying under the radar’ within clinical practice, but derive increased benefit from lifestyle or cholesterol-lowering interventions. Beyond risk stratification across a range of important diseases, polygenic scores may prove useful in: (</a:t>
            </a:r>
            <a:r>
              <a:rPr lang="en-US" sz="1050" dirty="0" err="1">
                <a:solidFill>
                  <a:srgbClr val="204362"/>
                </a:solidFill>
                <a:latin typeface="Avenir Light" panose="020B0402020203020204" pitchFamily="34" charset="77"/>
              </a:rPr>
              <a:t>i</a:t>
            </a:r>
            <a:r>
              <a:rPr lang="en-US" sz="1050" dirty="0">
                <a:solidFill>
                  <a:srgbClr val="204362"/>
                </a:solidFill>
                <a:latin typeface="Avenir Light" panose="020B0402020203020204" pitchFamily="34" charset="77"/>
              </a:rPr>
              <a:t>) explaining why some individuals who carry rare risk mutations (e.g. BRCA1 for breast cancer) remain healthy, (ii) enriching clinical trials for a higher event rate, and (iii) nominating new biomarkers for conditions such as Alzheimer disease based on molecular profiling of asymptomatic individuals within the tails of the distribution. Moving forward, realization of the full benefit of human genetics will require intersection with enhanced phenotyping — such as machine-learning on raw abdominal MRI images — and new clinical infrastructure— such as the MGH Preventive Genomics Clinic.</a:t>
            </a:r>
          </a:p>
        </p:txBody>
      </p:sp>
      <p:grpSp>
        <p:nvGrpSpPr>
          <p:cNvPr id="45" name="Group 44">
            <a:extLst>
              <a:ext uri="{FF2B5EF4-FFF2-40B4-BE49-F238E27FC236}">
                <a16:creationId xmlns:a16="http://schemas.microsoft.com/office/drawing/2014/main" id="{34B2E634-C818-C041-A0A3-5ECD1477C9E2}"/>
              </a:ext>
            </a:extLst>
          </p:cNvPr>
          <p:cNvGrpSpPr/>
          <p:nvPr/>
        </p:nvGrpSpPr>
        <p:grpSpPr>
          <a:xfrm>
            <a:off x="0" y="7035529"/>
            <a:ext cx="3886200" cy="686367"/>
            <a:chOff x="1" y="7152022"/>
            <a:chExt cx="3886200" cy="686367"/>
          </a:xfrm>
        </p:grpSpPr>
        <p:sp>
          <p:nvSpPr>
            <p:cNvPr id="17" name="Rectangle 16">
              <a:extLst>
                <a:ext uri="{FF2B5EF4-FFF2-40B4-BE49-F238E27FC236}">
                  <a16:creationId xmlns:a16="http://schemas.microsoft.com/office/drawing/2014/main" id="{6123A824-83EC-F94A-B683-29E84A707D08}"/>
                </a:ext>
              </a:extLst>
            </p:cNvPr>
            <p:cNvSpPr/>
            <p:nvPr/>
          </p:nvSpPr>
          <p:spPr>
            <a:xfrm>
              <a:off x="1" y="7152022"/>
              <a:ext cx="3886200" cy="686367"/>
            </a:xfrm>
            <a:prstGeom prst="rect">
              <a:avLst/>
            </a:prstGeom>
            <a:solidFill>
              <a:srgbClr val="20436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F5BE45-04BB-4E4E-AAE8-6D582F4DAF2F}"/>
                </a:ext>
              </a:extLst>
            </p:cNvPr>
            <p:cNvSpPr txBox="1"/>
            <p:nvPr/>
          </p:nvSpPr>
          <p:spPr>
            <a:xfrm>
              <a:off x="83175" y="7215027"/>
              <a:ext cx="2136739" cy="523220"/>
            </a:xfrm>
            <a:prstGeom prst="rect">
              <a:avLst/>
            </a:prstGeom>
            <a:noFill/>
          </p:spPr>
          <p:txBody>
            <a:bodyPr wrap="none" rtlCol="0">
              <a:spAutoFit/>
            </a:bodyPr>
            <a:lstStyle/>
            <a:p>
              <a:r>
                <a:rPr lang="en-US" sz="1400" dirty="0">
                  <a:solidFill>
                    <a:schemeClr val="bg1"/>
                  </a:solidFill>
                  <a:latin typeface="Avenir Light" panose="020B0402020203020204" pitchFamily="34" charset="77"/>
                  <a:cs typeface="CordiaUPC" panose="020B0304020202020204" pitchFamily="34" charset="-34"/>
                </a:rPr>
                <a:t>Faculty Host: Adam Engler </a:t>
              </a:r>
            </a:p>
            <a:p>
              <a:r>
                <a:rPr lang="en-US" sz="1400" dirty="0">
                  <a:solidFill>
                    <a:schemeClr val="bg1"/>
                  </a:solidFill>
                  <a:latin typeface="Avenir Light" panose="020B0402020203020204" pitchFamily="34" charset="77"/>
                  <a:cs typeface="CordiaUPC" panose="020B0304020202020204" pitchFamily="34" charset="-34"/>
                </a:rPr>
                <a:t>		</a:t>
              </a:r>
            </a:p>
          </p:txBody>
        </p:sp>
      </p:grpSp>
      <p:grpSp>
        <p:nvGrpSpPr>
          <p:cNvPr id="19" name="Group 18">
            <a:extLst>
              <a:ext uri="{FF2B5EF4-FFF2-40B4-BE49-F238E27FC236}">
                <a16:creationId xmlns:a16="http://schemas.microsoft.com/office/drawing/2014/main" id="{BDA6CD52-594E-424A-ACF8-E12AD6EA9427}"/>
              </a:ext>
            </a:extLst>
          </p:cNvPr>
          <p:cNvGrpSpPr/>
          <p:nvPr/>
        </p:nvGrpSpPr>
        <p:grpSpPr>
          <a:xfrm>
            <a:off x="5429130" y="7168071"/>
            <a:ext cx="1537462" cy="1569068"/>
            <a:chOff x="5378849" y="7308213"/>
            <a:chExt cx="1537462" cy="1569068"/>
          </a:xfrm>
        </p:grpSpPr>
        <p:pic>
          <p:nvPicPr>
            <p:cNvPr id="20" name="Picture 19">
              <a:extLst>
                <a:ext uri="{FF2B5EF4-FFF2-40B4-BE49-F238E27FC236}">
                  <a16:creationId xmlns:a16="http://schemas.microsoft.com/office/drawing/2014/main" id="{90F6CC11-D571-D945-9FF4-D93CF83475CE}"/>
                </a:ext>
              </a:extLst>
            </p:cNvPr>
            <p:cNvPicPr>
              <a:picLocks noChangeAspect="1"/>
            </p:cNvPicPr>
            <p:nvPr/>
          </p:nvPicPr>
          <p:blipFill>
            <a:blip r:embed="rId3"/>
            <a:stretch>
              <a:fillRect/>
            </a:stretch>
          </p:blipFill>
          <p:spPr>
            <a:xfrm>
              <a:off x="5378849" y="7595274"/>
              <a:ext cx="1537462" cy="686367"/>
            </a:xfrm>
            <a:prstGeom prst="rect">
              <a:avLst/>
            </a:prstGeom>
          </p:spPr>
        </p:pic>
        <p:pic>
          <p:nvPicPr>
            <p:cNvPr id="21" name="Picture 20">
              <a:extLst>
                <a:ext uri="{FF2B5EF4-FFF2-40B4-BE49-F238E27FC236}">
                  <a16:creationId xmlns:a16="http://schemas.microsoft.com/office/drawing/2014/main" id="{91D5BBB3-AF23-F44D-8A08-FB368CDF5375}"/>
                </a:ext>
              </a:extLst>
            </p:cNvPr>
            <p:cNvPicPr>
              <a:picLocks noChangeAspect="1"/>
            </p:cNvPicPr>
            <p:nvPr/>
          </p:nvPicPr>
          <p:blipFill>
            <a:blip r:embed="rId4"/>
            <a:stretch>
              <a:fillRect/>
            </a:stretch>
          </p:blipFill>
          <p:spPr>
            <a:xfrm>
              <a:off x="5437337" y="8322666"/>
              <a:ext cx="1478974" cy="554615"/>
            </a:xfrm>
            <a:prstGeom prst="rect">
              <a:avLst/>
            </a:prstGeom>
          </p:spPr>
        </p:pic>
        <p:sp>
          <p:nvSpPr>
            <p:cNvPr id="22" name="TextBox 21">
              <a:extLst>
                <a:ext uri="{FF2B5EF4-FFF2-40B4-BE49-F238E27FC236}">
                  <a16:creationId xmlns:a16="http://schemas.microsoft.com/office/drawing/2014/main" id="{18D7E6E7-AFCD-7945-8009-FCE9796090E8}"/>
                </a:ext>
              </a:extLst>
            </p:cNvPr>
            <p:cNvSpPr txBox="1"/>
            <p:nvPr/>
          </p:nvSpPr>
          <p:spPr>
            <a:xfrm>
              <a:off x="5546275" y="7308213"/>
              <a:ext cx="1370036" cy="276999"/>
            </a:xfrm>
            <a:prstGeom prst="rect">
              <a:avLst/>
            </a:prstGeom>
            <a:noFill/>
          </p:spPr>
          <p:txBody>
            <a:bodyPr wrap="square" rtlCol="0">
              <a:spAutoFit/>
            </a:bodyPr>
            <a:lstStyle/>
            <a:p>
              <a:pPr algn="ctr"/>
              <a:r>
                <a:rPr lang="en-US" sz="1200" b="1" dirty="0">
                  <a:solidFill>
                    <a:srgbClr val="864846"/>
                  </a:solidFill>
                  <a:latin typeface="Avenir Book" panose="02000503020000020003" pitchFamily="2" charset="0"/>
                </a:rPr>
                <a:t>Presented by:</a:t>
              </a:r>
            </a:p>
          </p:txBody>
        </p:sp>
      </p:grpSp>
      <p:sp>
        <p:nvSpPr>
          <p:cNvPr id="60" name="Rectangle 59">
            <a:extLst>
              <a:ext uri="{FF2B5EF4-FFF2-40B4-BE49-F238E27FC236}">
                <a16:creationId xmlns:a16="http://schemas.microsoft.com/office/drawing/2014/main" id="{08FF25EE-4A93-AD4B-88D5-5AD7711F10A8}"/>
              </a:ext>
            </a:extLst>
          </p:cNvPr>
          <p:cNvSpPr/>
          <p:nvPr/>
        </p:nvSpPr>
        <p:spPr>
          <a:xfrm>
            <a:off x="0" y="9099813"/>
            <a:ext cx="7772401" cy="958587"/>
          </a:xfrm>
          <a:prstGeom prst="rect">
            <a:avLst/>
          </a:prstGeom>
          <a:solidFill>
            <a:srgbClr val="D78D7B">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3F178D05-7ECC-F048-AFCE-B47C943239D7}"/>
              </a:ext>
            </a:extLst>
          </p:cNvPr>
          <p:cNvSpPr txBox="1"/>
          <p:nvPr/>
        </p:nvSpPr>
        <p:spPr>
          <a:xfrm>
            <a:off x="108088" y="7846404"/>
            <a:ext cx="5004238" cy="938719"/>
          </a:xfrm>
          <a:prstGeom prst="rect">
            <a:avLst/>
          </a:prstGeom>
          <a:noFill/>
        </p:spPr>
        <p:txBody>
          <a:bodyPr wrap="square" rtlCol="0">
            <a:spAutoFit/>
          </a:bodyPr>
          <a:lstStyle/>
          <a:p>
            <a:r>
              <a:rPr lang="en-US" sz="1100" b="1" dirty="0">
                <a:solidFill>
                  <a:schemeClr val="accent1">
                    <a:lumMod val="50000"/>
                  </a:schemeClr>
                </a:solidFill>
                <a:latin typeface="Avenir Book" panose="02000503020000020003" pitchFamily="2" charset="0"/>
              </a:rPr>
              <a:t>For ongoing updates on upcoming lectures:</a:t>
            </a:r>
          </a:p>
          <a:p>
            <a:r>
              <a:rPr lang="en-US" sz="1100" dirty="0">
                <a:solidFill>
                  <a:schemeClr val="accent1">
                    <a:lumMod val="50000"/>
                  </a:schemeClr>
                </a:solidFill>
                <a:latin typeface="Avenir Book" panose="02000503020000020003" pitchFamily="2" charset="0"/>
              </a:rPr>
              <a:t>Visit </a:t>
            </a:r>
            <a:r>
              <a:rPr lang="en-US" sz="1100" dirty="0" err="1">
                <a:solidFill>
                  <a:schemeClr val="accent1">
                    <a:lumMod val="50000"/>
                  </a:schemeClr>
                </a:solidFill>
                <a:latin typeface="Avenir Book" panose="02000503020000020003" pitchFamily="2" charset="0"/>
              </a:rPr>
              <a:t>genomic.weebly.com</a:t>
            </a:r>
            <a:r>
              <a:rPr lang="en-US" sz="1100" dirty="0">
                <a:solidFill>
                  <a:schemeClr val="accent1">
                    <a:lumMod val="50000"/>
                  </a:schemeClr>
                </a:solidFill>
                <a:latin typeface="Avenir Book" panose="02000503020000020003" pitchFamily="2" charset="0"/>
              </a:rPr>
              <a:t> </a:t>
            </a:r>
          </a:p>
          <a:p>
            <a:endParaRPr lang="en-US" sz="1100" dirty="0">
              <a:solidFill>
                <a:schemeClr val="accent1">
                  <a:lumMod val="50000"/>
                </a:schemeClr>
              </a:solidFill>
              <a:latin typeface="Avenir Book" panose="02000503020000020003" pitchFamily="2" charset="0"/>
            </a:endParaRPr>
          </a:p>
          <a:p>
            <a:r>
              <a:rPr lang="en-US" sz="1100" b="1" dirty="0">
                <a:solidFill>
                  <a:schemeClr val="accent1">
                    <a:lumMod val="50000"/>
                  </a:schemeClr>
                </a:solidFill>
                <a:latin typeface="Avenir Book" panose="02000503020000020003" pitchFamily="2" charset="0"/>
              </a:rPr>
              <a:t>Organization Committee: </a:t>
            </a:r>
            <a:r>
              <a:rPr lang="en-US" sz="1100" dirty="0">
                <a:solidFill>
                  <a:schemeClr val="accent1">
                    <a:lumMod val="50000"/>
                  </a:schemeClr>
                </a:solidFill>
                <a:latin typeface="Avenir Book" panose="02000503020000020003" pitchFamily="2" charset="0"/>
              </a:rPr>
              <a:t>J. Gleeson, F. </a:t>
            </a:r>
            <a:r>
              <a:rPr lang="en-US" sz="1100" dirty="0" err="1">
                <a:solidFill>
                  <a:schemeClr val="accent1">
                    <a:lumMod val="50000"/>
                  </a:schemeClr>
                </a:solidFill>
                <a:latin typeface="Avenir Book" panose="02000503020000020003" pitchFamily="2" charset="0"/>
              </a:rPr>
              <a:t>Furnari</a:t>
            </a:r>
            <a:r>
              <a:rPr lang="en-US" sz="1100" dirty="0">
                <a:solidFill>
                  <a:schemeClr val="accent1">
                    <a:lumMod val="50000"/>
                  </a:schemeClr>
                </a:solidFill>
                <a:latin typeface="Avenir Book" panose="02000503020000020003" pitchFamily="2" charset="0"/>
              </a:rPr>
              <a:t>, A. </a:t>
            </a:r>
            <a:r>
              <a:rPr lang="en-US" sz="1100" dirty="0" err="1">
                <a:solidFill>
                  <a:schemeClr val="accent1">
                    <a:lumMod val="50000"/>
                  </a:schemeClr>
                </a:solidFill>
                <a:latin typeface="Avenir Book" panose="02000503020000020003" pitchFamily="2" charset="0"/>
              </a:rPr>
              <a:t>Majithia</a:t>
            </a:r>
            <a:r>
              <a:rPr lang="en-US" sz="1100" dirty="0">
                <a:solidFill>
                  <a:schemeClr val="accent1">
                    <a:lumMod val="50000"/>
                  </a:schemeClr>
                </a:solidFill>
                <a:latin typeface="Avenir Book" panose="02000503020000020003" pitchFamily="2" charset="0"/>
              </a:rPr>
              <a:t>, T. </a:t>
            </a:r>
            <a:r>
              <a:rPr lang="en-US" sz="1100" dirty="0" err="1">
                <a:solidFill>
                  <a:schemeClr val="accent1">
                    <a:lumMod val="50000"/>
                  </a:schemeClr>
                </a:solidFill>
                <a:latin typeface="Avenir Book" panose="02000503020000020003" pitchFamily="2" charset="0"/>
              </a:rPr>
              <a:t>Gaasterland</a:t>
            </a:r>
            <a:endParaRPr lang="en-US" sz="1100" dirty="0">
              <a:solidFill>
                <a:schemeClr val="accent1">
                  <a:lumMod val="50000"/>
                </a:schemeClr>
              </a:solidFill>
              <a:latin typeface="Avenir Book" panose="02000503020000020003" pitchFamily="2" charset="0"/>
            </a:endParaRPr>
          </a:p>
          <a:p>
            <a:r>
              <a:rPr lang="en-US" sz="1100" b="1" dirty="0">
                <a:solidFill>
                  <a:schemeClr val="accent1">
                    <a:lumMod val="50000"/>
                  </a:schemeClr>
                </a:solidFill>
                <a:latin typeface="Avenir Book" panose="02000503020000020003" pitchFamily="2" charset="0"/>
              </a:rPr>
              <a:t>GBSBC Seminar Coordinators:</a:t>
            </a:r>
            <a:r>
              <a:rPr lang="en-US" sz="1100" dirty="0">
                <a:solidFill>
                  <a:schemeClr val="accent1">
                    <a:lumMod val="50000"/>
                  </a:schemeClr>
                </a:solidFill>
                <a:latin typeface="Avenir Book" panose="02000503020000020003" pitchFamily="2" charset="0"/>
              </a:rPr>
              <a:t> R. White, S. </a:t>
            </a:r>
            <a:r>
              <a:rPr lang="en-US" sz="1100" dirty="0" err="1">
                <a:solidFill>
                  <a:schemeClr val="accent1">
                    <a:lumMod val="50000"/>
                  </a:schemeClr>
                </a:solidFill>
                <a:latin typeface="Avenir Book" panose="02000503020000020003" pitchFamily="2" charset="0"/>
              </a:rPr>
              <a:t>Orosco</a:t>
            </a:r>
            <a:endParaRPr lang="en-US" sz="1100" dirty="0">
              <a:solidFill>
                <a:schemeClr val="accent1">
                  <a:lumMod val="50000"/>
                </a:schemeClr>
              </a:solidFill>
              <a:latin typeface="Avenir Book" panose="02000503020000020003" pitchFamily="2" charset="0"/>
            </a:endParaRPr>
          </a:p>
        </p:txBody>
      </p:sp>
      <p:sp>
        <p:nvSpPr>
          <p:cNvPr id="41" name="TextBox 40">
            <a:extLst>
              <a:ext uri="{FF2B5EF4-FFF2-40B4-BE49-F238E27FC236}">
                <a16:creationId xmlns:a16="http://schemas.microsoft.com/office/drawing/2014/main" id="{ED3E4FD0-C6C5-F74B-9FB3-05B133825F0F}"/>
              </a:ext>
            </a:extLst>
          </p:cNvPr>
          <p:cNvSpPr txBox="1"/>
          <p:nvPr/>
        </p:nvSpPr>
        <p:spPr>
          <a:xfrm>
            <a:off x="1771986" y="9237474"/>
            <a:ext cx="4224785" cy="261610"/>
          </a:xfrm>
          <a:prstGeom prst="rect">
            <a:avLst/>
          </a:prstGeom>
          <a:noFill/>
        </p:spPr>
        <p:txBody>
          <a:bodyPr wrap="square" rtlCol="0">
            <a:spAutoFit/>
          </a:bodyPr>
          <a:lstStyle/>
          <a:p>
            <a:pPr algn="ctr"/>
            <a:r>
              <a:rPr lang="en-US" sz="1100" b="1" spc="300" dirty="0">
                <a:solidFill>
                  <a:srgbClr val="864846"/>
                </a:solidFill>
                <a:latin typeface="Avenir Book" panose="02000503020000020003" pitchFamily="2" charset="0"/>
              </a:rPr>
              <a:t>SPECIAL THANKS TO OUR SPONSORS:</a:t>
            </a:r>
          </a:p>
        </p:txBody>
      </p:sp>
      <p:pic>
        <p:nvPicPr>
          <p:cNvPr id="4" name="Picture 3" descr="A picture containing drawing&#10;&#10;Description automatically generated">
            <a:extLst>
              <a:ext uri="{FF2B5EF4-FFF2-40B4-BE49-F238E27FC236}">
                <a16:creationId xmlns:a16="http://schemas.microsoft.com/office/drawing/2014/main" id="{75B27F67-AE44-F84E-B2D1-D64B8390062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5429" r="93905">
                        <a14:foregroundMark x1="6381" y1="51333" x2="6381" y2="51333"/>
                        <a14:foregroundMark x1="12286" y1="30000" x2="12286" y2="30000"/>
                        <a14:foregroundMark x1="19905" y1="35000" x2="19905" y2="35000"/>
                        <a14:foregroundMark x1="24667" y1="50667" x2="24667" y2="50667"/>
                        <a14:foregroundMark x1="61048" y1="52000" x2="61048" y2="52000"/>
                        <a14:foregroundMark x1="72000" y1="43333" x2="72000" y2="43333"/>
                        <a14:foregroundMark x1="87810" y1="46000" x2="87810" y2="46000"/>
                        <a14:foregroundMark x1="92381" y1="38667" x2="92381" y2="38667"/>
                        <a14:foregroundMark x1="7143" y1="24000" x2="6286" y2="25333"/>
                        <a14:foregroundMark x1="6286" y1="29000" x2="6286" y2="29000"/>
                        <a14:foregroundMark x1="6857" y1="26667" x2="6857" y2="26667"/>
                        <a14:foregroundMark x1="5905" y1="22333" x2="5905" y2="22333"/>
                        <a14:foregroundMark x1="6286" y1="21667" x2="6286" y2="21667"/>
                        <a14:foregroundMark x1="6286" y1="21000" x2="6286" y2="21000"/>
                        <a14:foregroundMark x1="5905" y1="29000" x2="5905" y2="29000"/>
                        <a14:foregroundMark x1="6667" y1="30333" x2="6667" y2="30333"/>
                        <a14:foregroundMark x1="6286" y1="28333" x2="6286" y2="28333"/>
                        <a14:foregroundMark x1="6286" y1="26667" x2="6036" y2="27891"/>
                        <a14:foregroundMark x1="6857" y1="24000" x2="5619" y2="25333"/>
                        <a14:foregroundMark x1="7333" y1="21667" x2="7905" y2="24667"/>
                        <a14:foregroundMark x1="6476" y1="23667" x2="6476" y2="23667"/>
                        <a14:foregroundMark x1="6095" y1="23667" x2="6667" y2="23667"/>
                        <a14:foregroundMark x1="92286" y1="39000" x2="92286" y2="39000"/>
                        <a14:foregroundMark x1="92286" y1="38333" x2="92286" y2="38333"/>
                        <a14:foregroundMark x1="92095" y1="37667" x2="93048" y2="40667"/>
                        <a14:foregroundMark x1="92857" y1="37000" x2="93905" y2="39667"/>
                        <a14:backgroundMark x1="2190" y1="18333" x2="2190" y2="18333"/>
                        <a14:backgroundMark x1="2190" y1="18333" x2="2190" y2="18333"/>
                        <a14:backgroundMark x1="2190" y1="18333" x2="2190" y2="18333"/>
                        <a14:backgroundMark x1="6033" y1="20333" x2="6667" y2="20333"/>
                        <a14:backgroundMark x1="5810" y1="11333" x2="6667" y2="15667"/>
                        <a14:backgroundMark x1="5905" y1="16667" x2="7333" y2="18000"/>
                        <a14:backgroundMark x1="4857" y1="18000" x2="5383" y2="20803"/>
                        <a14:backgroundMark x1="3619" y1="23667" x2="4190" y2="31000"/>
                        <a14:backgroundMark x1="3810" y1="23667" x2="4571" y2="30333"/>
                        <a14:backgroundMark x1="4762" y1="34000" x2="5238" y2="34000"/>
                      </a14:backgroundRemoval>
                    </a14:imgEffect>
                  </a14:imgLayer>
                </a14:imgProps>
              </a:ext>
            </a:extLst>
          </a:blip>
          <a:stretch>
            <a:fillRect/>
          </a:stretch>
        </p:blipFill>
        <p:spPr>
          <a:xfrm>
            <a:off x="2191659" y="9499084"/>
            <a:ext cx="1563431" cy="446694"/>
          </a:xfrm>
          <a:prstGeom prst="rect">
            <a:avLst/>
          </a:prstGeom>
        </p:spPr>
      </p:pic>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8C5C43AD-3DFA-8240-9F57-1FE9F15EAB55}"/>
                  </a:ext>
                </a:extLst>
              </p14:cNvPr>
              <p14:cNvContentPartPr/>
              <p14:nvPr/>
            </p14:nvContentPartPr>
            <p14:xfrm>
              <a:off x="2977335" y="9523875"/>
              <a:ext cx="360" cy="360"/>
            </p14:xfrm>
          </p:contentPart>
        </mc:Choice>
        <mc:Fallback xmlns="">
          <p:pic>
            <p:nvPicPr>
              <p:cNvPr id="24" name="Ink 23">
                <a:extLst>
                  <a:ext uri="{FF2B5EF4-FFF2-40B4-BE49-F238E27FC236}">
                    <a16:creationId xmlns:a16="http://schemas.microsoft.com/office/drawing/2014/main" id="{8C5C43AD-3DFA-8240-9F57-1FE9F15EAB55}"/>
                  </a:ext>
                </a:extLst>
              </p:cNvPr>
              <p:cNvPicPr/>
              <p:nvPr/>
            </p:nvPicPr>
            <p:blipFill>
              <a:blip r:embed="rId8"/>
              <a:stretch>
                <a:fillRect/>
              </a:stretch>
            </p:blipFill>
            <p:spPr>
              <a:xfrm>
                <a:off x="2968695" y="95152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k 41">
                <a:extLst>
                  <a:ext uri="{FF2B5EF4-FFF2-40B4-BE49-F238E27FC236}">
                    <a16:creationId xmlns:a16="http://schemas.microsoft.com/office/drawing/2014/main" id="{C76942A8-984E-9C47-875F-09A94D71E27C}"/>
                  </a:ext>
                </a:extLst>
              </p14:cNvPr>
              <p14:cNvContentPartPr/>
              <p14:nvPr/>
            </p14:nvContentPartPr>
            <p14:xfrm>
              <a:off x="2979855" y="9521715"/>
              <a:ext cx="360" cy="360"/>
            </p14:xfrm>
          </p:contentPart>
        </mc:Choice>
        <mc:Fallback xmlns="">
          <p:pic>
            <p:nvPicPr>
              <p:cNvPr id="42" name="Ink 41">
                <a:extLst>
                  <a:ext uri="{FF2B5EF4-FFF2-40B4-BE49-F238E27FC236}">
                    <a16:creationId xmlns:a16="http://schemas.microsoft.com/office/drawing/2014/main" id="{C76942A8-984E-9C47-875F-09A94D71E27C}"/>
                  </a:ext>
                </a:extLst>
              </p:cNvPr>
              <p:cNvPicPr/>
              <p:nvPr/>
            </p:nvPicPr>
            <p:blipFill>
              <a:blip r:embed="rId8"/>
              <a:stretch>
                <a:fillRect/>
              </a:stretch>
            </p:blipFill>
            <p:spPr>
              <a:xfrm>
                <a:off x="2971215" y="9513075"/>
                <a:ext cx="18000" cy="18000"/>
              </a:xfrm>
              <a:prstGeom prst="rect">
                <a:avLst/>
              </a:prstGeom>
            </p:spPr>
          </p:pic>
        </mc:Fallback>
      </mc:AlternateContent>
      <p:grpSp>
        <p:nvGrpSpPr>
          <p:cNvPr id="55" name="Group 54">
            <a:extLst>
              <a:ext uri="{FF2B5EF4-FFF2-40B4-BE49-F238E27FC236}">
                <a16:creationId xmlns:a16="http://schemas.microsoft.com/office/drawing/2014/main" id="{C8677591-E4FE-DA42-86B3-1AAD0A744CAF}"/>
              </a:ext>
            </a:extLst>
          </p:cNvPr>
          <p:cNvGrpSpPr/>
          <p:nvPr/>
        </p:nvGrpSpPr>
        <p:grpSpPr>
          <a:xfrm>
            <a:off x="2973375" y="9522435"/>
            <a:ext cx="6120" cy="8640"/>
            <a:chOff x="2973375" y="9522435"/>
            <a:chExt cx="6120" cy="8640"/>
          </a:xfrm>
        </p:grpSpPr>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6DB2B55D-0CA4-024C-9E86-6C23509EE19F}"/>
                    </a:ext>
                  </a:extLst>
                </p14:cNvPr>
                <p14:cNvContentPartPr/>
                <p14:nvPr/>
              </p14:nvContentPartPr>
              <p14:xfrm>
                <a:off x="2979135" y="9530715"/>
                <a:ext cx="360" cy="360"/>
              </p14:xfrm>
            </p:contentPart>
          </mc:Choice>
          <mc:Fallback xmlns="">
            <p:pic>
              <p:nvPicPr>
                <p:cNvPr id="6" name="Ink 5">
                  <a:extLst>
                    <a:ext uri="{FF2B5EF4-FFF2-40B4-BE49-F238E27FC236}">
                      <a16:creationId xmlns:a16="http://schemas.microsoft.com/office/drawing/2014/main" id="{6DB2B55D-0CA4-024C-9E86-6C23509EE19F}"/>
                    </a:ext>
                  </a:extLst>
                </p:cNvPr>
                <p:cNvPicPr/>
                <p:nvPr/>
              </p:nvPicPr>
              <p:blipFill>
                <a:blip r:embed="rId8"/>
                <a:stretch>
                  <a:fillRect/>
                </a:stretch>
              </p:blipFill>
              <p:spPr>
                <a:xfrm>
                  <a:off x="2970135" y="95217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F28A0663-97AA-C04B-B229-8EFADC903857}"/>
                    </a:ext>
                  </a:extLst>
                </p14:cNvPr>
                <p14:cNvContentPartPr/>
                <p14:nvPr/>
              </p14:nvContentPartPr>
              <p14:xfrm>
                <a:off x="2978055" y="9527475"/>
                <a:ext cx="360" cy="360"/>
              </p14:xfrm>
            </p:contentPart>
          </mc:Choice>
          <mc:Fallback xmlns="">
            <p:pic>
              <p:nvPicPr>
                <p:cNvPr id="9" name="Ink 8">
                  <a:extLst>
                    <a:ext uri="{FF2B5EF4-FFF2-40B4-BE49-F238E27FC236}">
                      <a16:creationId xmlns:a16="http://schemas.microsoft.com/office/drawing/2014/main" id="{F28A0663-97AA-C04B-B229-8EFADC903857}"/>
                    </a:ext>
                  </a:extLst>
                </p:cNvPr>
                <p:cNvPicPr/>
                <p:nvPr/>
              </p:nvPicPr>
              <p:blipFill>
                <a:blip r:embed="rId8"/>
                <a:stretch>
                  <a:fillRect/>
                </a:stretch>
              </p:blipFill>
              <p:spPr>
                <a:xfrm>
                  <a:off x="2969415" y="95184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k 47">
                  <a:extLst>
                    <a:ext uri="{FF2B5EF4-FFF2-40B4-BE49-F238E27FC236}">
                      <a16:creationId xmlns:a16="http://schemas.microsoft.com/office/drawing/2014/main" id="{E487B4A9-FA11-994B-8111-46EB59B6C99F}"/>
                    </a:ext>
                  </a:extLst>
                </p14:cNvPr>
                <p14:cNvContentPartPr/>
                <p14:nvPr/>
              </p14:nvContentPartPr>
              <p14:xfrm>
                <a:off x="2974815" y="9526035"/>
                <a:ext cx="360" cy="360"/>
              </p14:xfrm>
            </p:contentPart>
          </mc:Choice>
          <mc:Fallback xmlns="">
            <p:pic>
              <p:nvPicPr>
                <p:cNvPr id="48" name="Ink 47">
                  <a:extLst>
                    <a:ext uri="{FF2B5EF4-FFF2-40B4-BE49-F238E27FC236}">
                      <a16:creationId xmlns:a16="http://schemas.microsoft.com/office/drawing/2014/main" id="{E487B4A9-FA11-994B-8111-46EB59B6C99F}"/>
                    </a:ext>
                  </a:extLst>
                </p:cNvPr>
                <p:cNvPicPr/>
                <p:nvPr/>
              </p:nvPicPr>
              <p:blipFill>
                <a:blip r:embed="rId8"/>
                <a:stretch>
                  <a:fillRect/>
                </a:stretch>
              </p:blipFill>
              <p:spPr>
                <a:xfrm>
                  <a:off x="2965815" y="95173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Ink 49">
                  <a:extLst>
                    <a:ext uri="{FF2B5EF4-FFF2-40B4-BE49-F238E27FC236}">
                      <a16:creationId xmlns:a16="http://schemas.microsoft.com/office/drawing/2014/main" id="{883B6025-E091-1040-8F26-5534EE6B46E9}"/>
                    </a:ext>
                  </a:extLst>
                </p14:cNvPr>
                <p14:cNvContentPartPr/>
                <p14:nvPr/>
              </p14:nvContentPartPr>
              <p14:xfrm>
                <a:off x="2976255" y="9523155"/>
                <a:ext cx="360" cy="360"/>
              </p14:xfrm>
            </p:contentPart>
          </mc:Choice>
          <mc:Fallback xmlns="">
            <p:pic>
              <p:nvPicPr>
                <p:cNvPr id="50" name="Ink 49">
                  <a:extLst>
                    <a:ext uri="{FF2B5EF4-FFF2-40B4-BE49-F238E27FC236}">
                      <a16:creationId xmlns:a16="http://schemas.microsoft.com/office/drawing/2014/main" id="{883B6025-E091-1040-8F26-5534EE6B46E9}"/>
                    </a:ext>
                  </a:extLst>
                </p:cNvPr>
                <p:cNvPicPr/>
                <p:nvPr/>
              </p:nvPicPr>
              <p:blipFill>
                <a:blip r:embed="rId8"/>
                <a:stretch>
                  <a:fillRect/>
                </a:stretch>
              </p:blipFill>
              <p:spPr>
                <a:xfrm>
                  <a:off x="2967615" y="95141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2" name="Ink 51">
                  <a:extLst>
                    <a:ext uri="{FF2B5EF4-FFF2-40B4-BE49-F238E27FC236}">
                      <a16:creationId xmlns:a16="http://schemas.microsoft.com/office/drawing/2014/main" id="{FBB7D9FA-FA0E-184D-8BD4-BD79BEB33540}"/>
                    </a:ext>
                  </a:extLst>
                </p14:cNvPr>
                <p14:cNvContentPartPr/>
                <p14:nvPr/>
              </p14:nvContentPartPr>
              <p14:xfrm>
                <a:off x="2973375" y="9524595"/>
                <a:ext cx="360" cy="360"/>
              </p14:xfrm>
            </p:contentPart>
          </mc:Choice>
          <mc:Fallback xmlns="">
            <p:pic>
              <p:nvPicPr>
                <p:cNvPr id="52" name="Ink 51">
                  <a:extLst>
                    <a:ext uri="{FF2B5EF4-FFF2-40B4-BE49-F238E27FC236}">
                      <a16:creationId xmlns:a16="http://schemas.microsoft.com/office/drawing/2014/main" id="{FBB7D9FA-FA0E-184D-8BD4-BD79BEB33540}"/>
                    </a:ext>
                  </a:extLst>
                </p:cNvPr>
                <p:cNvPicPr/>
                <p:nvPr/>
              </p:nvPicPr>
              <p:blipFill>
                <a:blip r:embed="rId8"/>
                <a:stretch>
                  <a:fillRect/>
                </a:stretch>
              </p:blipFill>
              <p:spPr>
                <a:xfrm>
                  <a:off x="2964375" y="95155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4" name="Ink 53">
                  <a:extLst>
                    <a:ext uri="{FF2B5EF4-FFF2-40B4-BE49-F238E27FC236}">
                      <a16:creationId xmlns:a16="http://schemas.microsoft.com/office/drawing/2014/main" id="{4AC4A27E-E036-5948-A875-F7F0D5C709E5}"/>
                    </a:ext>
                  </a:extLst>
                </p14:cNvPr>
                <p14:cNvContentPartPr/>
                <p14:nvPr/>
              </p14:nvContentPartPr>
              <p14:xfrm>
                <a:off x="2974815" y="9522435"/>
                <a:ext cx="360" cy="360"/>
              </p14:xfrm>
            </p:contentPart>
          </mc:Choice>
          <mc:Fallback xmlns="">
            <p:pic>
              <p:nvPicPr>
                <p:cNvPr id="54" name="Ink 53">
                  <a:extLst>
                    <a:ext uri="{FF2B5EF4-FFF2-40B4-BE49-F238E27FC236}">
                      <a16:creationId xmlns:a16="http://schemas.microsoft.com/office/drawing/2014/main" id="{4AC4A27E-E036-5948-A875-F7F0D5C709E5}"/>
                    </a:ext>
                  </a:extLst>
                </p:cNvPr>
                <p:cNvPicPr/>
                <p:nvPr/>
              </p:nvPicPr>
              <p:blipFill>
                <a:blip r:embed="rId8"/>
                <a:stretch>
                  <a:fillRect/>
                </a:stretch>
              </p:blipFill>
              <p:spPr>
                <a:xfrm>
                  <a:off x="2966175" y="9513435"/>
                  <a:ext cx="18000" cy="18000"/>
                </a:xfrm>
                <a:prstGeom prst="rect">
                  <a:avLst/>
                </a:prstGeom>
              </p:spPr>
            </p:pic>
          </mc:Fallback>
        </mc:AlternateContent>
      </p:grpSp>
      <p:pic>
        <p:nvPicPr>
          <p:cNvPr id="33" name="Picture 32">
            <a:extLst>
              <a:ext uri="{FF2B5EF4-FFF2-40B4-BE49-F238E27FC236}">
                <a16:creationId xmlns:a16="http://schemas.microsoft.com/office/drawing/2014/main" id="{C482D0E9-5B8C-ED46-9D9E-FC670791927B}"/>
              </a:ext>
            </a:extLst>
          </p:cNvPr>
          <p:cNvPicPr>
            <a:picLocks noChangeAspect="1"/>
          </p:cNvPicPr>
          <p:nvPr/>
        </p:nvPicPr>
        <p:blipFill>
          <a:blip r:embed="rId16"/>
          <a:stretch>
            <a:fillRect/>
          </a:stretch>
        </p:blipFill>
        <p:spPr>
          <a:xfrm>
            <a:off x="3898666" y="9450368"/>
            <a:ext cx="1839107" cy="605059"/>
          </a:xfrm>
          <a:prstGeom prst="rect">
            <a:avLst/>
          </a:prstGeom>
        </p:spPr>
      </p:pic>
      <p:pic>
        <p:nvPicPr>
          <p:cNvPr id="3" name="Picture 2" descr="A person in a suit smiling&#10;&#10;Description automatically generated with medium confidence">
            <a:extLst>
              <a:ext uri="{FF2B5EF4-FFF2-40B4-BE49-F238E27FC236}">
                <a16:creationId xmlns:a16="http://schemas.microsoft.com/office/drawing/2014/main" id="{9BCE12CF-2B0F-488A-A42A-B89C40C7CCDB}"/>
              </a:ext>
            </a:extLst>
          </p:cNvPr>
          <p:cNvPicPr>
            <a:picLocks noChangeAspect="1"/>
          </p:cNvPicPr>
          <p:nvPr/>
        </p:nvPicPr>
        <p:blipFill>
          <a:blip r:embed="rId17"/>
          <a:stretch>
            <a:fillRect/>
          </a:stretch>
        </p:blipFill>
        <p:spPr>
          <a:xfrm>
            <a:off x="-2" y="2743419"/>
            <a:ext cx="1819269" cy="2021410"/>
          </a:xfrm>
          <a:prstGeom prst="rect">
            <a:avLst/>
          </a:prstGeom>
        </p:spPr>
      </p:pic>
    </p:spTree>
    <p:extLst>
      <p:ext uri="{BB962C8B-B14F-4D97-AF65-F5344CB8AC3E}">
        <p14:creationId xmlns:p14="http://schemas.microsoft.com/office/powerpoint/2010/main" val="5533281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724</TotalTime>
  <Words>415</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Avenir Book</vt:lpstr>
      <vt:lpstr>Avenir Light</vt:lpstr>
      <vt:lpstr>Avenir Medium</vt:lpstr>
      <vt:lpstr>Bodoni 72 Oldstyle Book</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N Hadimulia</dc:creator>
  <cp:lastModifiedBy>White, Rebekah</cp:lastModifiedBy>
  <cp:revision>22</cp:revision>
  <dcterms:created xsi:type="dcterms:W3CDTF">2020-04-08T17:00:20Z</dcterms:created>
  <dcterms:modified xsi:type="dcterms:W3CDTF">2021-04-05T20:56:13Z</dcterms:modified>
</cp:coreProperties>
</file>