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8D7B"/>
    <a:srgbClr val="FFA990"/>
    <a:srgbClr val="E16A4B"/>
    <a:srgbClr val="E1826C"/>
    <a:srgbClr val="864846"/>
    <a:srgbClr val="C78272"/>
    <a:srgbClr val="204362"/>
    <a:srgbClr val="924E4B"/>
    <a:srgbClr val="AA604E"/>
    <a:srgbClr val="AA5C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04"/>
    <p:restoredTop sz="94648"/>
  </p:normalViewPr>
  <p:slideViewPr>
    <p:cSldViewPr snapToGrid="0" snapToObjects="1">
      <p:cViewPr varScale="1">
        <p:scale>
          <a:sx n="89" d="100"/>
          <a:sy n="89" d="100"/>
        </p:scale>
        <p:origin x="16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22:18:42.119"/>
    </inkml:context>
    <inkml:brush xml:id="br0">
      <inkml:brushProperty name="width" value="0.05" units="cm"/>
      <inkml:brushProperty name="height" value="0.05" units="cm"/>
      <inkml:brushProperty name="color" value="#F7B343"/>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22:18:45.802"/>
    </inkml:context>
    <inkml:brush xml:id="br0">
      <inkml:brushProperty name="width" value="0.05" units="cm"/>
      <inkml:brushProperty name="height" value="0.05" units="cm"/>
      <inkml:brushProperty name="color" value="#F7B343"/>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22:18:37.318"/>
    </inkml:context>
    <inkml:brush xml:id="br0">
      <inkml:brushProperty name="width" value="0.05" units="cm"/>
      <inkml:brushProperty name="height" value="0.05" units="cm"/>
      <inkml:brushProperty name="color" value="#F7B343"/>
    </inkml:brush>
  </inkml:definitions>
  <inkml:trace contextRef="#ctx0" brushRef="#br0">0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22:18:38.699"/>
    </inkml:context>
    <inkml:brush xml:id="br0">
      <inkml:brushProperty name="width" value="0.05" units="cm"/>
      <inkml:brushProperty name="height" value="0.05" units="cm"/>
      <inkml:brushProperty name="color" value="#F7B343"/>
    </inkml:brush>
  </inkml:definitions>
  <inkml:trace contextRef="#ctx0" brushRef="#br0">1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22:18:48.838"/>
    </inkml:context>
    <inkml:brush xml:id="br0">
      <inkml:brushProperty name="width" value="0.05" units="cm"/>
      <inkml:brushProperty name="height" value="0.05" units="cm"/>
      <inkml:brushProperty name="color" value="#F7B343"/>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22:18:50.440"/>
    </inkml:context>
    <inkml:brush xml:id="br0">
      <inkml:brushProperty name="width" value="0.05" units="cm"/>
      <inkml:brushProperty name="height" value="0.05" units="cm"/>
      <inkml:brushProperty name="color" value="#F7B343"/>
    </inkml:brush>
  </inkml:definitions>
  <inkml:trace contextRef="#ctx0" brushRef="#br0">1 0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22:18:54.149"/>
    </inkml:context>
    <inkml:brush xml:id="br0">
      <inkml:brushProperty name="width" value="0.05" units="cm"/>
      <inkml:brushProperty name="height" value="0.05" units="cm"/>
      <inkml:brushProperty name="color" value="#F7B343"/>
    </inkml:brush>
  </inkml:definitions>
  <inkml:trace contextRef="#ctx0" brushRef="#br0">0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9T22:18:55.936"/>
    </inkml:context>
    <inkml:brush xml:id="br0">
      <inkml:brushProperty name="width" value="0.05" units="cm"/>
      <inkml:brushProperty name="height" value="0.05" units="cm"/>
      <inkml:brushProperty name="color" value="#F7B343"/>
    </inkml:brush>
  </inkml:definitions>
  <inkml:trace contextRef="#ctx0" brushRef="#br0">1 0 24575,'0'0'0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7F6919-273D-0A4E-A803-FD7750A98C1B}" type="datetimeFigureOut">
              <a:rPr lang="en-US" smtClean="0"/>
              <a:t>12/15/20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957AD-4B0B-1C46-85F4-62BC77C4DE67}" type="slidenum">
              <a:rPr lang="en-US" smtClean="0"/>
              <a:t>‹#›</a:t>
            </a:fld>
            <a:endParaRPr lang="en-US"/>
          </a:p>
        </p:txBody>
      </p:sp>
    </p:spTree>
    <p:extLst>
      <p:ext uri="{BB962C8B-B14F-4D97-AF65-F5344CB8AC3E}">
        <p14:creationId xmlns:p14="http://schemas.microsoft.com/office/powerpoint/2010/main" val="2240476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F6919-273D-0A4E-A803-FD7750A98C1B}" type="datetimeFigureOut">
              <a:rPr lang="en-US" smtClean="0"/>
              <a:t>12/15/20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957AD-4B0B-1C46-85F4-62BC77C4DE67}" type="slidenum">
              <a:rPr lang="en-US" smtClean="0"/>
              <a:t>‹#›</a:t>
            </a:fld>
            <a:endParaRPr lang="en-US"/>
          </a:p>
        </p:txBody>
      </p:sp>
    </p:spTree>
    <p:extLst>
      <p:ext uri="{BB962C8B-B14F-4D97-AF65-F5344CB8AC3E}">
        <p14:creationId xmlns:p14="http://schemas.microsoft.com/office/powerpoint/2010/main" val="2986900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F6919-273D-0A4E-A803-FD7750A98C1B}" type="datetimeFigureOut">
              <a:rPr lang="en-US" smtClean="0"/>
              <a:t>12/15/20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957AD-4B0B-1C46-85F4-62BC77C4DE67}" type="slidenum">
              <a:rPr lang="en-US" smtClean="0"/>
              <a:t>‹#›</a:t>
            </a:fld>
            <a:endParaRPr lang="en-US"/>
          </a:p>
        </p:txBody>
      </p:sp>
    </p:spTree>
    <p:extLst>
      <p:ext uri="{BB962C8B-B14F-4D97-AF65-F5344CB8AC3E}">
        <p14:creationId xmlns:p14="http://schemas.microsoft.com/office/powerpoint/2010/main" val="365604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F6919-273D-0A4E-A803-FD7750A98C1B}" type="datetimeFigureOut">
              <a:rPr lang="en-US" smtClean="0"/>
              <a:t>12/15/20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957AD-4B0B-1C46-85F4-62BC77C4DE67}" type="slidenum">
              <a:rPr lang="en-US" smtClean="0"/>
              <a:t>‹#›</a:t>
            </a:fld>
            <a:endParaRPr lang="en-US"/>
          </a:p>
        </p:txBody>
      </p:sp>
    </p:spTree>
    <p:extLst>
      <p:ext uri="{BB962C8B-B14F-4D97-AF65-F5344CB8AC3E}">
        <p14:creationId xmlns:p14="http://schemas.microsoft.com/office/powerpoint/2010/main" val="2281202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F6919-273D-0A4E-A803-FD7750A98C1B}" type="datetimeFigureOut">
              <a:rPr lang="en-US" smtClean="0"/>
              <a:t>12/15/20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957AD-4B0B-1C46-85F4-62BC77C4DE67}" type="slidenum">
              <a:rPr lang="en-US" smtClean="0"/>
              <a:t>‹#›</a:t>
            </a:fld>
            <a:endParaRPr lang="en-US"/>
          </a:p>
        </p:txBody>
      </p:sp>
    </p:spTree>
    <p:extLst>
      <p:ext uri="{BB962C8B-B14F-4D97-AF65-F5344CB8AC3E}">
        <p14:creationId xmlns:p14="http://schemas.microsoft.com/office/powerpoint/2010/main" val="333616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F6919-273D-0A4E-A803-FD7750A98C1B}" type="datetimeFigureOut">
              <a:rPr lang="en-US" smtClean="0"/>
              <a:t>12/15/20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957AD-4B0B-1C46-85F4-62BC77C4DE67}" type="slidenum">
              <a:rPr lang="en-US" smtClean="0"/>
              <a:t>‹#›</a:t>
            </a:fld>
            <a:endParaRPr lang="en-US"/>
          </a:p>
        </p:txBody>
      </p:sp>
    </p:spTree>
    <p:extLst>
      <p:ext uri="{BB962C8B-B14F-4D97-AF65-F5344CB8AC3E}">
        <p14:creationId xmlns:p14="http://schemas.microsoft.com/office/powerpoint/2010/main" val="2001436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F6919-273D-0A4E-A803-FD7750A98C1B}" type="datetimeFigureOut">
              <a:rPr lang="en-US" smtClean="0"/>
              <a:t>12/15/20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957AD-4B0B-1C46-85F4-62BC77C4DE67}" type="slidenum">
              <a:rPr lang="en-US" smtClean="0"/>
              <a:t>‹#›</a:t>
            </a:fld>
            <a:endParaRPr lang="en-US"/>
          </a:p>
        </p:txBody>
      </p:sp>
    </p:spTree>
    <p:extLst>
      <p:ext uri="{BB962C8B-B14F-4D97-AF65-F5344CB8AC3E}">
        <p14:creationId xmlns:p14="http://schemas.microsoft.com/office/powerpoint/2010/main" val="2575226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F6919-273D-0A4E-A803-FD7750A98C1B}" type="datetimeFigureOut">
              <a:rPr lang="en-US" smtClean="0"/>
              <a:t>12/15/20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957AD-4B0B-1C46-85F4-62BC77C4DE67}" type="slidenum">
              <a:rPr lang="en-US" smtClean="0"/>
              <a:t>‹#›</a:t>
            </a:fld>
            <a:endParaRPr lang="en-US"/>
          </a:p>
        </p:txBody>
      </p:sp>
    </p:spTree>
    <p:extLst>
      <p:ext uri="{BB962C8B-B14F-4D97-AF65-F5344CB8AC3E}">
        <p14:creationId xmlns:p14="http://schemas.microsoft.com/office/powerpoint/2010/main" val="179874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F6919-273D-0A4E-A803-FD7750A98C1B}" type="datetimeFigureOut">
              <a:rPr lang="en-US" smtClean="0"/>
              <a:t>12/15/20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957AD-4B0B-1C46-85F4-62BC77C4DE67}" type="slidenum">
              <a:rPr lang="en-US" smtClean="0"/>
              <a:t>‹#›</a:t>
            </a:fld>
            <a:endParaRPr lang="en-US"/>
          </a:p>
        </p:txBody>
      </p:sp>
    </p:spTree>
    <p:extLst>
      <p:ext uri="{BB962C8B-B14F-4D97-AF65-F5344CB8AC3E}">
        <p14:creationId xmlns:p14="http://schemas.microsoft.com/office/powerpoint/2010/main" val="3811728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7B7F6919-273D-0A4E-A803-FD7750A98C1B}" type="datetimeFigureOut">
              <a:rPr lang="en-US" smtClean="0"/>
              <a:t>12/15/20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957AD-4B0B-1C46-85F4-62BC77C4DE67}" type="slidenum">
              <a:rPr lang="en-US" smtClean="0"/>
              <a:t>‹#›</a:t>
            </a:fld>
            <a:endParaRPr lang="en-US"/>
          </a:p>
        </p:txBody>
      </p:sp>
    </p:spTree>
    <p:extLst>
      <p:ext uri="{BB962C8B-B14F-4D97-AF65-F5344CB8AC3E}">
        <p14:creationId xmlns:p14="http://schemas.microsoft.com/office/powerpoint/2010/main" val="3656287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7B7F6919-273D-0A4E-A803-FD7750A98C1B}" type="datetimeFigureOut">
              <a:rPr lang="en-US" smtClean="0"/>
              <a:t>12/15/20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957AD-4B0B-1C46-85F4-62BC77C4DE67}" type="slidenum">
              <a:rPr lang="en-US" smtClean="0"/>
              <a:t>‹#›</a:t>
            </a:fld>
            <a:endParaRPr lang="en-US"/>
          </a:p>
        </p:txBody>
      </p:sp>
    </p:spTree>
    <p:extLst>
      <p:ext uri="{BB962C8B-B14F-4D97-AF65-F5344CB8AC3E}">
        <p14:creationId xmlns:p14="http://schemas.microsoft.com/office/powerpoint/2010/main" val="336354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7B7F6919-273D-0A4E-A803-FD7750A98C1B}" type="datetimeFigureOut">
              <a:rPr lang="en-US" smtClean="0"/>
              <a:t>12/15/20</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87A957AD-4B0B-1C46-85F4-62BC77C4DE67}" type="slidenum">
              <a:rPr lang="en-US" smtClean="0"/>
              <a:t>‹#›</a:t>
            </a:fld>
            <a:endParaRPr lang="en-US"/>
          </a:p>
        </p:txBody>
      </p:sp>
    </p:spTree>
    <p:extLst>
      <p:ext uri="{BB962C8B-B14F-4D97-AF65-F5344CB8AC3E}">
        <p14:creationId xmlns:p14="http://schemas.microsoft.com/office/powerpoint/2010/main" val="3591861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ustomXml" Target="../ink/ink6.xml"/><Relationship Id="rId3" Type="http://schemas.openxmlformats.org/officeDocument/2006/relationships/image" Target="../media/image1.png"/><Relationship Id="rId7" Type="http://schemas.openxmlformats.org/officeDocument/2006/relationships/customXml" Target="../ink/ink1.xml"/><Relationship Id="rId12" Type="http://schemas.openxmlformats.org/officeDocument/2006/relationships/customXml" Target="../ink/ink5.xml"/><Relationship Id="rId17" Type="http://schemas.openxmlformats.org/officeDocument/2006/relationships/image" Target="../media/image5.jpg"/><Relationship Id="rId2" Type="http://schemas.openxmlformats.org/officeDocument/2006/relationships/hyperlink" Target="https://uchealth.zoom.us/j/83550407028?pwd=RGR2eTM3cHR4aS9YYzhkV2QwUnJkdz09" TargetMode="External"/><Relationship Id="rId16" Type="http://schemas.openxmlformats.org/officeDocument/2006/relationships/image" Target="../media/image4.tiff"/><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customXml" Target="../ink/ink4.xml"/><Relationship Id="rId5" Type="http://schemas.openxmlformats.org/officeDocument/2006/relationships/image" Target="../media/image3.png"/><Relationship Id="rId15" Type="http://schemas.openxmlformats.org/officeDocument/2006/relationships/customXml" Target="../ink/ink8.xml"/><Relationship Id="rId10" Type="http://schemas.openxmlformats.org/officeDocument/2006/relationships/customXml" Target="../ink/ink3.xml"/><Relationship Id="rId4" Type="http://schemas.openxmlformats.org/officeDocument/2006/relationships/image" Target="../media/image2.jpg"/><Relationship Id="rId9" Type="http://schemas.openxmlformats.org/officeDocument/2006/relationships/customXml" Target="../ink/ink2.xml"/><Relationship Id="rId14" Type="http://schemas.openxmlformats.org/officeDocument/2006/relationships/customXml" Target="../ink/ink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FEF"/>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283F0F2-1E76-D344-BE4E-8AFBF43C32F5}"/>
              </a:ext>
            </a:extLst>
          </p:cNvPr>
          <p:cNvSpPr/>
          <p:nvPr/>
        </p:nvSpPr>
        <p:spPr>
          <a:xfrm>
            <a:off x="-3641" y="2872872"/>
            <a:ext cx="7776042" cy="3659879"/>
          </a:xfrm>
          <a:prstGeom prst="rect">
            <a:avLst/>
          </a:prstGeom>
          <a:solidFill>
            <a:schemeClr val="accent3">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a:extLst>
              <a:ext uri="{FF2B5EF4-FFF2-40B4-BE49-F238E27FC236}">
                <a16:creationId xmlns:a16="http://schemas.microsoft.com/office/drawing/2014/main" id="{0DA23378-C1CF-5148-A82E-E4FC81DFE061}"/>
              </a:ext>
            </a:extLst>
          </p:cNvPr>
          <p:cNvSpPr/>
          <p:nvPr/>
        </p:nvSpPr>
        <p:spPr>
          <a:xfrm rot="10800000">
            <a:off x="0" y="277111"/>
            <a:ext cx="5112327" cy="1121680"/>
          </a:xfrm>
          <a:custGeom>
            <a:avLst/>
            <a:gdLst>
              <a:gd name="connsiteX0" fmla="*/ 0 w 5536276"/>
              <a:gd name="connsiteY0" fmla="*/ 0 h 847899"/>
              <a:gd name="connsiteX1" fmla="*/ 5112327 w 5536276"/>
              <a:gd name="connsiteY1" fmla="*/ 0 h 847899"/>
              <a:gd name="connsiteX2" fmla="*/ 5536276 w 5536276"/>
              <a:gd name="connsiteY2" fmla="*/ 423950 h 847899"/>
              <a:gd name="connsiteX3" fmla="*/ 5112327 w 5536276"/>
              <a:gd name="connsiteY3" fmla="*/ 847899 h 847899"/>
              <a:gd name="connsiteX4" fmla="*/ 0 w 5536276"/>
              <a:gd name="connsiteY4" fmla="*/ 847899 h 847899"/>
              <a:gd name="connsiteX5" fmla="*/ 423950 w 5536276"/>
              <a:gd name="connsiteY5" fmla="*/ 423950 h 847899"/>
              <a:gd name="connsiteX6" fmla="*/ 0 w 5536276"/>
              <a:gd name="connsiteY6" fmla="*/ 0 h 847899"/>
              <a:gd name="connsiteX0" fmla="*/ 5112327 w 5627716"/>
              <a:gd name="connsiteY0" fmla="*/ 847899 h 847899"/>
              <a:gd name="connsiteX1" fmla="*/ 0 w 5627716"/>
              <a:gd name="connsiteY1" fmla="*/ 847899 h 847899"/>
              <a:gd name="connsiteX2" fmla="*/ 423950 w 5627716"/>
              <a:gd name="connsiteY2" fmla="*/ 423950 h 847899"/>
              <a:gd name="connsiteX3" fmla="*/ 0 w 5627716"/>
              <a:gd name="connsiteY3" fmla="*/ 0 h 847899"/>
              <a:gd name="connsiteX4" fmla="*/ 5112327 w 5627716"/>
              <a:gd name="connsiteY4" fmla="*/ 0 h 847899"/>
              <a:gd name="connsiteX5" fmla="*/ 5627716 w 5627716"/>
              <a:gd name="connsiteY5" fmla="*/ 515390 h 847899"/>
              <a:gd name="connsiteX0" fmla="*/ 5112327 w 5112327"/>
              <a:gd name="connsiteY0" fmla="*/ 847899 h 847899"/>
              <a:gd name="connsiteX1" fmla="*/ 0 w 5112327"/>
              <a:gd name="connsiteY1" fmla="*/ 847899 h 847899"/>
              <a:gd name="connsiteX2" fmla="*/ 423950 w 5112327"/>
              <a:gd name="connsiteY2" fmla="*/ 423950 h 847899"/>
              <a:gd name="connsiteX3" fmla="*/ 0 w 5112327"/>
              <a:gd name="connsiteY3" fmla="*/ 0 h 847899"/>
              <a:gd name="connsiteX4" fmla="*/ 5112327 w 5112327"/>
              <a:gd name="connsiteY4" fmla="*/ 0 h 847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327" h="847899">
                <a:moveTo>
                  <a:pt x="5112327" y="847899"/>
                </a:moveTo>
                <a:lnTo>
                  <a:pt x="0" y="847899"/>
                </a:lnTo>
                <a:lnTo>
                  <a:pt x="423950" y="423950"/>
                </a:lnTo>
                <a:lnTo>
                  <a:pt x="0" y="0"/>
                </a:lnTo>
                <a:lnTo>
                  <a:pt x="5112327" y="0"/>
                </a:lnTo>
              </a:path>
            </a:pathLst>
          </a:custGeom>
          <a:solidFill>
            <a:srgbClr val="D78D7B">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4">
            <a:extLst>
              <a:ext uri="{FF2B5EF4-FFF2-40B4-BE49-F238E27FC236}">
                <a16:creationId xmlns:a16="http://schemas.microsoft.com/office/drawing/2014/main" id="{D74F194E-0FFF-7A48-8A24-DB4E6BA5EA0B}"/>
              </a:ext>
            </a:extLst>
          </p:cNvPr>
          <p:cNvSpPr/>
          <p:nvPr/>
        </p:nvSpPr>
        <p:spPr>
          <a:xfrm>
            <a:off x="-1" y="2872872"/>
            <a:ext cx="7772401" cy="958587"/>
          </a:xfrm>
          <a:prstGeom prst="rect">
            <a:avLst/>
          </a:prstGeom>
          <a:solidFill>
            <a:srgbClr val="864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D1C8BBB-A6F7-A44F-9C96-AF294A49A5B1}"/>
              </a:ext>
            </a:extLst>
          </p:cNvPr>
          <p:cNvSpPr txBox="1"/>
          <p:nvPr/>
        </p:nvSpPr>
        <p:spPr>
          <a:xfrm>
            <a:off x="83175" y="476567"/>
            <a:ext cx="4701928" cy="769441"/>
          </a:xfrm>
          <a:prstGeom prst="rect">
            <a:avLst/>
          </a:prstGeom>
          <a:noFill/>
        </p:spPr>
        <p:txBody>
          <a:bodyPr wrap="none" rtlCol="0">
            <a:spAutoFit/>
          </a:bodyPr>
          <a:lstStyle/>
          <a:p>
            <a:r>
              <a:rPr lang="en-US" sz="2200" dirty="0">
                <a:solidFill>
                  <a:schemeClr val="accent1">
                    <a:lumMod val="50000"/>
                  </a:schemeClr>
                </a:solidFill>
                <a:latin typeface="Avenir Book" panose="02000503020000020003" pitchFamily="2" charset="0"/>
                <a:cs typeface="CordiaUPC" panose="020B0304020202020204" pitchFamily="34" charset="-34"/>
              </a:rPr>
              <a:t>GENETICS, BIOINFORMATICS &amp; </a:t>
            </a:r>
          </a:p>
          <a:p>
            <a:r>
              <a:rPr lang="en-US" sz="2200" dirty="0">
                <a:solidFill>
                  <a:schemeClr val="accent1">
                    <a:lumMod val="50000"/>
                  </a:schemeClr>
                </a:solidFill>
                <a:latin typeface="Avenir Book" panose="02000503020000020003" pitchFamily="2" charset="0"/>
                <a:cs typeface="CordiaUPC" panose="020B0304020202020204" pitchFamily="34" charset="-34"/>
              </a:rPr>
              <a:t>SYSTEMS BIOLOGY COLLOQUIUM</a:t>
            </a:r>
          </a:p>
        </p:txBody>
      </p:sp>
      <p:sp>
        <p:nvSpPr>
          <p:cNvPr id="10" name="Rectangle 9">
            <a:extLst>
              <a:ext uri="{FF2B5EF4-FFF2-40B4-BE49-F238E27FC236}">
                <a16:creationId xmlns:a16="http://schemas.microsoft.com/office/drawing/2014/main" id="{7F9DF83C-ADB2-4846-B9AB-28135BF911A0}"/>
              </a:ext>
            </a:extLst>
          </p:cNvPr>
          <p:cNvSpPr/>
          <p:nvPr/>
        </p:nvSpPr>
        <p:spPr>
          <a:xfrm>
            <a:off x="4785104" y="1654032"/>
            <a:ext cx="2987298" cy="899792"/>
          </a:xfrm>
          <a:prstGeom prst="rect">
            <a:avLst/>
          </a:prstGeom>
          <a:solidFill>
            <a:srgbClr val="204362">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13C2683-B621-2D46-B058-0678C735378E}"/>
              </a:ext>
            </a:extLst>
          </p:cNvPr>
          <p:cNvSpPr txBox="1"/>
          <p:nvPr/>
        </p:nvSpPr>
        <p:spPr>
          <a:xfrm>
            <a:off x="83175" y="1654032"/>
            <a:ext cx="3927550" cy="984885"/>
          </a:xfrm>
          <a:prstGeom prst="rect">
            <a:avLst/>
          </a:prstGeom>
          <a:noFill/>
        </p:spPr>
        <p:txBody>
          <a:bodyPr wrap="none" rtlCol="0">
            <a:spAutoFit/>
          </a:bodyPr>
          <a:lstStyle/>
          <a:p>
            <a:r>
              <a:rPr lang="en-US" sz="2000" spc="300" dirty="0">
                <a:solidFill>
                  <a:srgbClr val="864846"/>
                </a:solidFill>
                <a:latin typeface="Avenir Medium" panose="02000503020000020003" pitchFamily="2" charset="0"/>
                <a:cs typeface="CordiaUPC" panose="020B0304020202020204" pitchFamily="34" charset="-34"/>
              </a:rPr>
              <a:t>THURSDAY, January 21st</a:t>
            </a:r>
          </a:p>
          <a:p>
            <a:r>
              <a:rPr lang="en-US" sz="2000" spc="300" dirty="0">
                <a:solidFill>
                  <a:srgbClr val="864846"/>
                </a:solidFill>
                <a:latin typeface="Avenir Medium" panose="02000503020000020003" pitchFamily="2" charset="0"/>
                <a:cs typeface="CordiaUPC" panose="020B0304020202020204" pitchFamily="34" charset="-34"/>
              </a:rPr>
              <a:t>12:00-1:00 PM</a:t>
            </a:r>
          </a:p>
          <a:p>
            <a:r>
              <a:rPr lang="en-US" spc="300" dirty="0">
                <a:solidFill>
                  <a:srgbClr val="864846"/>
                </a:solidFill>
                <a:latin typeface="Avenir Book" panose="02000503020000020003" pitchFamily="2" charset="0"/>
                <a:cs typeface="CordiaUPC" panose="020B0304020202020204" pitchFamily="34" charset="-34"/>
              </a:rPr>
              <a:t>Held on Zoom</a:t>
            </a:r>
          </a:p>
        </p:txBody>
      </p:sp>
      <p:sp>
        <p:nvSpPr>
          <p:cNvPr id="12" name="TextBox 11">
            <a:extLst>
              <a:ext uri="{FF2B5EF4-FFF2-40B4-BE49-F238E27FC236}">
                <a16:creationId xmlns:a16="http://schemas.microsoft.com/office/drawing/2014/main" id="{B78884D3-D025-5744-994F-8F4324483732}"/>
              </a:ext>
            </a:extLst>
          </p:cNvPr>
          <p:cNvSpPr txBox="1"/>
          <p:nvPr/>
        </p:nvSpPr>
        <p:spPr>
          <a:xfrm>
            <a:off x="4975805" y="1842318"/>
            <a:ext cx="2215863" cy="523220"/>
          </a:xfrm>
          <a:prstGeom prst="rect">
            <a:avLst/>
          </a:prstGeom>
          <a:noFill/>
        </p:spPr>
        <p:txBody>
          <a:bodyPr wrap="none" rtlCol="0">
            <a:spAutoFit/>
          </a:bodyPr>
          <a:lstStyle/>
          <a:p>
            <a:r>
              <a:rPr lang="en-US" sz="1400" b="1" dirty="0">
                <a:solidFill>
                  <a:schemeClr val="bg1"/>
                </a:solidFill>
                <a:latin typeface="Avenir Light" panose="020B0402020203020204" pitchFamily="34" charset="77"/>
                <a:cs typeface="CordiaUPC" panose="020B0304020202020204" pitchFamily="34" charset="-34"/>
                <a:hlinkClick r:id="rId2">
                  <a:extLst>
                    <a:ext uri="{A12FA001-AC4F-418D-AE19-62706E023703}">
                      <ahyp:hlinkClr xmlns:ahyp="http://schemas.microsoft.com/office/drawing/2018/hyperlinkcolor" val="tx"/>
                    </a:ext>
                  </a:extLst>
                </a:hlinkClick>
              </a:rPr>
              <a:t>Click Here for Zoom Link!</a:t>
            </a:r>
            <a:endParaRPr lang="en-US" sz="1400" dirty="0">
              <a:solidFill>
                <a:schemeClr val="bg1"/>
              </a:solidFill>
              <a:latin typeface="Avenir Light" panose="020B0402020203020204" pitchFamily="34" charset="77"/>
              <a:cs typeface="CordiaUPC" panose="020B0304020202020204" pitchFamily="34" charset="-34"/>
            </a:endParaRPr>
          </a:p>
          <a:p>
            <a:r>
              <a:rPr lang="en-US" sz="1400" b="1" dirty="0">
                <a:solidFill>
                  <a:schemeClr val="bg1"/>
                </a:solidFill>
                <a:latin typeface="Avenir Light" panose="020B0402020203020204" pitchFamily="34" charset="77"/>
                <a:cs typeface="CordiaUPC" panose="020B0304020202020204" pitchFamily="34" charset="-34"/>
              </a:rPr>
              <a:t>Meeting Password: IGM</a:t>
            </a:r>
            <a:endParaRPr lang="en-US" sz="1400" dirty="0">
              <a:solidFill>
                <a:schemeClr val="bg1"/>
              </a:solidFill>
              <a:latin typeface="Avenir Light" panose="020B0402020203020204" pitchFamily="34" charset="77"/>
              <a:cs typeface="CordiaUPC" panose="020B0304020202020204" pitchFamily="34" charset="-34"/>
            </a:endParaRPr>
          </a:p>
        </p:txBody>
      </p:sp>
      <p:sp>
        <p:nvSpPr>
          <p:cNvPr id="14" name="TextBox 13">
            <a:extLst>
              <a:ext uri="{FF2B5EF4-FFF2-40B4-BE49-F238E27FC236}">
                <a16:creationId xmlns:a16="http://schemas.microsoft.com/office/drawing/2014/main" id="{72442AAF-F658-074A-AE57-F1FD456C1492}"/>
              </a:ext>
            </a:extLst>
          </p:cNvPr>
          <p:cNvSpPr txBox="1"/>
          <p:nvPr/>
        </p:nvSpPr>
        <p:spPr>
          <a:xfrm>
            <a:off x="1926291" y="2974017"/>
            <a:ext cx="5181034" cy="877163"/>
          </a:xfrm>
          <a:prstGeom prst="rect">
            <a:avLst/>
          </a:prstGeom>
          <a:noFill/>
        </p:spPr>
        <p:txBody>
          <a:bodyPr wrap="none" rtlCol="0">
            <a:spAutoFit/>
          </a:bodyPr>
          <a:lstStyle/>
          <a:p>
            <a:r>
              <a:rPr lang="en-US" sz="1600" spc="300" dirty="0">
                <a:solidFill>
                  <a:schemeClr val="bg1"/>
                </a:solidFill>
                <a:latin typeface="Avenir Light" panose="020B0402020203020204" pitchFamily="34" charset="77"/>
              </a:rPr>
              <a:t>Heidi Rehm, PhD</a:t>
            </a:r>
          </a:p>
          <a:p>
            <a:r>
              <a:rPr lang="en-US" sz="1200" spc="300" dirty="0">
                <a:solidFill>
                  <a:schemeClr val="bg1"/>
                </a:solidFill>
                <a:latin typeface="Avenir Light" panose="020B0402020203020204" pitchFamily="34" charset="77"/>
              </a:rPr>
              <a:t>Professor of Pathology, Harvard Medical School</a:t>
            </a:r>
          </a:p>
          <a:p>
            <a:r>
              <a:rPr lang="en-US" sz="1200" spc="300" dirty="0">
                <a:solidFill>
                  <a:schemeClr val="bg1"/>
                </a:solidFill>
                <a:latin typeface="Avenir Light" panose="020B0402020203020204" pitchFamily="34" charset="77"/>
              </a:rPr>
              <a:t>Chief Genomics Officer, MGH</a:t>
            </a:r>
          </a:p>
          <a:p>
            <a:endParaRPr lang="en-US" sz="1100" spc="300" dirty="0">
              <a:solidFill>
                <a:schemeClr val="bg1"/>
              </a:solidFill>
              <a:latin typeface="Avenir Light" panose="020B0402020203020204" pitchFamily="34" charset="77"/>
            </a:endParaRPr>
          </a:p>
        </p:txBody>
      </p:sp>
      <p:sp>
        <p:nvSpPr>
          <p:cNvPr id="16" name="TextBox 15">
            <a:extLst>
              <a:ext uri="{FF2B5EF4-FFF2-40B4-BE49-F238E27FC236}">
                <a16:creationId xmlns:a16="http://schemas.microsoft.com/office/drawing/2014/main" id="{EA73D503-424B-CA4F-9E58-8DA30DD860B5}"/>
              </a:ext>
            </a:extLst>
          </p:cNvPr>
          <p:cNvSpPr txBox="1"/>
          <p:nvPr/>
        </p:nvSpPr>
        <p:spPr>
          <a:xfrm>
            <a:off x="1864896" y="3902888"/>
            <a:ext cx="5762964" cy="2446824"/>
          </a:xfrm>
          <a:prstGeom prst="rect">
            <a:avLst/>
          </a:prstGeom>
          <a:noFill/>
        </p:spPr>
        <p:txBody>
          <a:bodyPr wrap="square" rtlCol="0">
            <a:spAutoFit/>
          </a:bodyPr>
          <a:lstStyle/>
          <a:p>
            <a:r>
              <a:rPr lang="en-US" sz="1300" b="1" dirty="0">
                <a:solidFill>
                  <a:srgbClr val="204362"/>
                </a:solidFill>
                <a:latin typeface="Avenir Light" panose="020B0402020203020204" pitchFamily="34" charset="77"/>
              </a:rPr>
              <a:t>Talk Title: Advancing Medicine Through Collaboration on a Global Scale</a:t>
            </a:r>
          </a:p>
          <a:p>
            <a:r>
              <a:rPr lang="en-US" sz="1400" dirty="0">
                <a:solidFill>
                  <a:srgbClr val="204362"/>
                </a:solidFill>
                <a:latin typeface="Avenir Light" panose="020B0402020203020204" pitchFamily="34" charset="77"/>
              </a:rPr>
              <a:t>Supporting genomics in the practice of medicine requires extensive infrastructure, including standards, knowledgebases and global data sharing, as well as a rich interface between research and clinical care as new gene-disease relationships continue to be discovered at a rapid pace. This talk will present community efforts to support clinical genomics including the knowledge curation performed within the Clinical Genome Resource, novel gene discovery efforts of the Broad Center for Mendelian Genomics and touch on related topics such as the Matchmaker Exchange, the Gene Curation Coalition, and the All of Us Research Program. </a:t>
            </a:r>
          </a:p>
        </p:txBody>
      </p:sp>
      <p:grpSp>
        <p:nvGrpSpPr>
          <p:cNvPr id="45" name="Group 44">
            <a:extLst>
              <a:ext uri="{FF2B5EF4-FFF2-40B4-BE49-F238E27FC236}">
                <a16:creationId xmlns:a16="http://schemas.microsoft.com/office/drawing/2014/main" id="{34B2E634-C818-C041-A0A3-5ECD1477C9E2}"/>
              </a:ext>
            </a:extLst>
          </p:cNvPr>
          <p:cNvGrpSpPr/>
          <p:nvPr/>
        </p:nvGrpSpPr>
        <p:grpSpPr>
          <a:xfrm>
            <a:off x="-1822" y="6742680"/>
            <a:ext cx="3886200" cy="686367"/>
            <a:chOff x="1" y="7152022"/>
            <a:chExt cx="3886200" cy="686367"/>
          </a:xfrm>
        </p:grpSpPr>
        <p:sp>
          <p:nvSpPr>
            <p:cNvPr id="17" name="Rectangle 16">
              <a:extLst>
                <a:ext uri="{FF2B5EF4-FFF2-40B4-BE49-F238E27FC236}">
                  <a16:creationId xmlns:a16="http://schemas.microsoft.com/office/drawing/2014/main" id="{6123A824-83EC-F94A-B683-29E84A707D08}"/>
                </a:ext>
              </a:extLst>
            </p:cNvPr>
            <p:cNvSpPr/>
            <p:nvPr/>
          </p:nvSpPr>
          <p:spPr>
            <a:xfrm>
              <a:off x="1" y="7152022"/>
              <a:ext cx="3886200" cy="686367"/>
            </a:xfrm>
            <a:prstGeom prst="rect">
              <a:avLst/>
            </a:prstGeom>
            <a:solidFill>
              <a:srgbClr val="204362">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9F5BE45-04BB-4E4E-AAE8-6D582F4DAF2F}"/>
                </a:ext>
              </a:extLst>
            </p:cNvPr>
            <p:cNvSpPr txBox="1"/>
            <p:nvPr/>
          </p:nvSpPr>
          <p:spPr>
            <a:xfrm>
              <a:off x="83175" y="7215027"/>
              <a:ext cx="2031325" cy="523220"/>
            </a:xfrm>
            <a:prstGeom prst="rect">
              <a:avLst/>
            </a:prstGeom>
            <a:noFill/>
          </p:spPr>
          <p:txBody>
            <a:bodyPr wrap="none" rtlCol="0">
              <a:spAutoFit/>
            </a:bodyPr>
            <a:lstStyle/>
            <a:p>
              <a:r>
                <a:rPr lang="en-US" sz="1400" dirty="0">
                  <a:solidFill>
                    <a:schemeClr val="bg1"/>
                  </a:solidFill>
                  <a:latin typeface="Avenir Light" panose="020B0402020203020204" pitchFamily="34" charset="77"/>
                  <a:cs typeface="CordiaUPC" panose="020B0304020202020204" pitchFamily="34" charset="-34"/>
                </a:rPr>
                <a:t>Faculty Host: </a:t>
              </a:r>
            </a:p>
            <a:p>
              <a:r>
                <a:rPr lang="en-US" sz="1400" dirty="0">
                  <a:solidFill>
                    <a:schemeClr val="bg1"/>
                  </a:solidFill>
                  <a:latin typeface="Avenir Light" panose="020B0402020203020204" pitchFamily="34" charset="77"/>
                  <a:cs typeface="CordiaUPC" panose="020B0304020202020204" pitchFamily="34" charset="-34"/>
                </a:rPr>
                <a:t>Student Host:		</a:t>
              </a:r>
            </a:p>
          </p:txBody>
        </p:sp>
      </p:grpSp>
      <p:grpSp>
        <p:nvGrpSpPr>
          <p:cNvPr id="19" name="Group 18">
            <a:extLst>
              <a:ext uri="{FF2B5EF4-FFF2-40B4-BE49-F238E27FC236}">
                <a16:creationId xmlns:a16="http://schemas.microsoft.com/office/drawing/2014/main" id="{BDA6CD52-594E-424A-ACF8-E12AD6EA9427}"/>
              </a:ext>
            </a:extLst>
          </p:cNvPr>
          <p:cNvGrpSpPr/>
          <p:nvPr/>
        </p:nvGrpSpPr>
        <p:grpSpPr>
          <a:xfrm>
            <a:off x="5510021" y="6952785"/>
            <a:ext cx="1537462" cy="1569068"/>
            <a:chOff x="5378849" y="7308213"/>
            <a:chExt cx="1537462" cy="1569068"/>
          </a:xfrm>
        </p:grpSpPr>
        <p:pic>
          <p:nvPicPr>
            <p:cNvPr id="20" name="Picture 19">
              <a:extLst>
                <a:ext uri="{FF2B5EF4-FFF2-40B4-BE49-F238E27FC236}">
                  <a16:creationId xmlns:a16="http://schemas.microsoft.com/office/drawing/2014/main" id="{90F6CC11-D571-D945-9FF4-D93CF83475CE}"/>
                </a:ext>
              </a:extLst>
            </p:cNvPr>
            <p:cNvPicPr>
              <a:picLocks noChangeAspect="1"/>
            </p:cNvPicPr>
            <p:nvPr/>
          </p:nvPicPr>
          <p:blipFill>
            <a:blip r:embed="rId3"/>
            <a:stretch>
              <a:fillRect/>
            </a:stretch>
          </p:blipFill>
          <p:spPr>
            <a:xfrm>
              <a:off x="5378849" y="7595274"/>
              <a:ext cx="1537462" cy="686367"/>
            </a:xfrm>
            <a:prstGeom prst="rect">
              <a:avLst/>
            </a:prstGeom>
          </p:spPr>
        </p:pic>
        <p:pic>
          <p:nvPicPr>
            <p:cNvPr id="21" name="Picture 20">
              <a:extLst>
                <a:ext uri="{FF2B5EF4-FFF2-40B4-BE49-F238E27FC236}">
                  <a16:creationId xmlns:a16="http://schemas.microsoft.com/office/drawing/2014/main" id="{91D5BBB3-AF23-F44D-8A08-FB368CDF5375}"/>
                </a:ext>
              </a:extLst>
            </p:cNvPr>
            <p:cNvPicPr>
              <a:picLocks noChangeAspect="1"/>
            </p:cNvPicPr>
            <p:nvPr/>
          </p:nvPicPr>
          <p:blipFill>
            <a:blip r:embed="rId4"/>
            <a:stretch>
              <a:fillRect/>
            </a:stretch>
          </p:blipFill>
          <p:spPr>
            <a:xfrm>
              <a:off x="5437337" y="8322666"/>
              <a:ext cx="1478974" cy="554615"/>
            </a:xfrm>
            <a:prstGeom prst="rect">
              <a:avLst/>
            </a:prstGeom>
          </p:spPr>
        </p:pic>
        <p:sp>
          <p:nvSpPr>
            <p:cNvPr id="22" name="TextBox 21">
              <a:extLst>
                <a:ext uri="{FF2B5EF4-FFF2-40B4-BE49-F238E27FC236}">
                  <a16:creationId xmlns:a16="http://schemas.microsoft.com/office/drawing/2014/main" id="{18D7E6E7-AFCD-7945-8009-FCE9796090E8}"/>
                </a:ext>
              </a:extLst>
            </p:cNvPr>
            <p:cNvSpPr txBox="1"/>
            <p:nvPr/>
          </p:nvSpPr>
          <p:spPr>
            <a:xfrm>
              <a:off x="5546275" y="7308213"/>
              <a:ext cx="1370036" cy="276999"/>
            </a:xfrm>
            <a:prstGeom prst="rect">
              <a:avLst/>
            </a:prstGeom>
            <a:noFill/>
          </p:spPr>
          <p:txBody>
            <a:bodyPr wrap="square" rtlCol="0">
              <a:spAutoFit/>
            </a:bodyPr>
            <a:lstStyle/>
            <a:p>
              <a:pPr algn="ctr"/>
              <a:r>
                <a:rPr lang="en-US" sz="1200" b="1" dirty="0">
                  <a:solidFill>
                    <a:srgbClr val="864846"/>
                  </a:solidFill>
                  <a:latin typeface="Avenir Book" panose="02000503020000020003" pitchFamily="2" charset="0"/>
                </a:rPr>
                <a:t>Presented by:</a:t>
              </a:r>
            </a:p>
          </p:txBody>
        </p:sp>
      </p:grpSp>
      <p:sp>
        <p:nvSpPr>
          <p:cNvPr id="60" name="Rectangle 59">
            <a:extLst>
              <a:ext uri="{FF2B5EF4-FFF2-40B4-BE49-F238E27FC236}">
                <a16:creationId xmlns:a16="http://schemas.microsoft.com/office/drawing/2014/main" id="{08FF25EE-4A93-AD4B-88D5-5AD7711F10A8}"/>
              </a:ext>
            </a:extLst>
          </p:cNvPr>
          <p:cNvSpPr/>
          <p:nvPr/>
        </p:nvSpPr>
        <p:spPr>
          <a:xfrm>
            <a:off x="0" y="8926021"/>
            <a:ext cx="7772401" cy="1132380"/>
          </a:xfrm>
          <a:prstGeom prst="rect">
            <a:avLst/>
          </a:prstGeom>
          <a:solidFill>
            <a:srgbClr val="D78D7B">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3F178D05-7ECC-F048-AFCE-B47C943239D7}"/>
              </a:ext>
            </a:extLst>
          </p:cNvPr>
          <p:cNvSpPr txBox="1"/>
          <p:nvPr/>
        </p:nvSpPr>
        <p:spPr>
          <a:xfrm>
            <a:off x="83174" y="7532558"/>
            <a:ext cx="5004238" cy="938719"/>
          </a:xfrm>
          <a:prstGeom prst="rect">
            <a:avLst/>
          </a:prstGeom>
          <a:noFill/>
        </p:spPr>
        <p:txBody>
          <a:bodyPr wrap="square" rtlCol="0">
            <a:spAutoFit/>
          </a:bodyPr>
          <a:lstStyle/>
          <a:p>
            <a:r>
              <a:rPr lang="en-US" sz="1100" b="1" dirty="0">
                <a:solidFill>
                  <a:schemeClr val="accent1">
                    <a:lumMod val="50000"/>
                  </a:schemeClr>
                </a:solidFill>
                <a:latin typeface="Avenir Book" panose="02000503020000020003" pitchFamily="2" charset="0"/>
              </a:rPr>
              <a:t>For ongoing updates on upcoming lectures:</a:t>
            </a:r>
          </a:p>
          <a:p>
            <a:r>
              <a:rPr lang="en-US" sz="1100" dirty="0">
                <a:solidFill>
                  <a:schemeClr val="accent1">
                    <a:lumMod val="50000"/>
                  </a:schemeClr>
                </a:solidFill>
                <a:latin typeface="Avenir Book" panose="02000503020000020003" pitchFamily="2" charset="0"/>
              </a:rPr>
              <a:t>Visit </a:t>
            </a:r>
            <a:r>
              <a:rPr lang="en-US" sz="1100" dirty="0" err="1">
                <a:solidFill>
                  <a:schemeClr val="accent1">
                    <a:lumMod val="50000"/>
                  </a:schemeClr>
                </a:solidFill>
                <a:latin typeface="Avenir Book" panose="02000503020000020003" pitchFamily="2" charset="0"/>
              </a:rPr>
              <a:t>genomic.weebly.com</a:t>
            </a:r>
            <a:r>
              <a:rPr lang="en-US" sz="1100" dirty="0">
                <a:solidFill>
                  <a:schemeClr val="accent1">
                    <a:lumMod val="50000"/>
                  </a:schemeClr>
                </a:solidFill>
                <a:latin typeface="Avenir Book" panose="02000503020000020003" pitchFamily="2" charset="0"/>
              </a:rPr>
              <a:t> </a:t>
            </a:r>
          </a:p>
          <a:p>
            <a:endParaRPr lang="en-US" sz="1100" dirty="0">
              <a:solidFill>
                <a:schemeClr val="accent1">
                  <a:lumMod val="50000"/>
                </a:schemeClr>
              </a:solidFill>
              <a:latin typeface="Avenir Book" panose="02000503020000020003" pitchFamily="2" charset="0"/>
            </a:endParaRPr>
          </a:p>
          <a:p>
            <a:r>
              <a:rPr lang="en-US" sz="1100" b="1" dirty="0">
                <a:solidFill>
                  <a:schemeClr val="accent1">
                    <a:lumMod val="50000"/>
                  </a:schemeClr>
                </a:solidFill>
                <a:latin typeface="Avenir Book" panose="02000503020000020003" pitchFamily="2" charset="0"/>
              </a:rPr>
              <a:t>Organization Committee: </a:t>
            </a:r>
            <a:r>
              <a:rPr lang="en-US" sz="1100" dirty="0">
                <a:solidFill>
                  <a:schemeClr val="accent1">
                    <a:lumMod val="50000"/>
                  </a:schemeClr>
                </a:solidFill>
                <a:latin typeface="Avenir Book" panose="02000503020000020003" pitchFamily="2" charset="0"/>
              </a:rPr>
              <a:t>J. Gleeson, F. </a:t>
            </a:r>
            <a:r>
              <a:rPr lang="en-US" sz="1100" dirty="0" err="1">
                <a:solidFill>
                  <a:schemeClr val="accent1">
                    <a:lumMod val="50000"/>
                  </a:schemeClr>
                </a:solidFill>
                <a:latin typeface="Avenir Book" panose="02000503020000020003" pitchFamily="2" charset="0"/>
              </a:rPr>
              <a:t>Furnari</a:t>
            </a:r>
            <a:r>
              <a:rPr lang="en-US" sz="1100" dirty="0">
                <a:solidFill>
                  <a:schemeClr val="accent1">
                    <a:lumMod val="50000"/>
                  </a:schemeClr>
                </a:solidFill>
                <a:latin typeface="Avenir Book" panose="02000503020000020003" pitchFamily="2" charset="0"/>
              </a:rPr>
              <a:t>, A. </a:t>
            </a:r>
            <a:r>
              <a:rPr lang="en-US" sz="1100" dirty="0" err="1">
                <a:solidFill>
                  <a:schemeClr val="accent1">
                    <a:lumMod val="50000"/>
                  </a:schemeClr>
                </a:solidFill>
                <a:latin typeface="Avenir Book" panose="02000503020000020003" pitchFamily="2" charset="0"/>
              </a:rPr>
              <a:t>Majithia</a:t>
            </a:r>
            <a:r>
              <a:rPr lang="en-US" sz="1100" dirty="0">
                <a:solidFill>
                  <a:schemeClr val="accent1">
                    <a:lumMod val="50000"/>
                  </a:schemeClr>
                </a:solidFill>
                <a:latin typeface="Avenir Book" panose="02000503020000020003" pitchFamily="2" charset="0"/>
              </a:rPr>
              <a:t>, T. </a:t>
            </a:r>
            <a:r>
              <a:rPr lang="en-US" sz="1100" dirty="0" err="1">
                <a:solidFill>
                  <a:schemeClr val="accent1">
                    <a:lumMod val="50000"/>
                  </a:schemeClr>
                </a:solidFill>
                <a:latin typeface="Avenir Book" panose="02000503020000020003" pitchFamily="2" charset="0"/>
              </a:rPr>
              <a:t>Gaasterland</a:t>
            </a:r>
            <a:endParaRPr lang="en-US" sz="1100" dirty="0">
              <a:solidFill>
                <a:schemeClr val="accent1">
                  <a:lumMod val="50000"/>
                </a:schemeClr>
              </a:solidFill>
              <a:latin typeface="Avenir Book" panose="02000503020000020003" pitchFamily="2" charset="0"/>
            </a:endParaRPr>
          </a:p>
          <a:p>
            <a:r>
              <a:rPr lang="en-US" sz="1100" b="1" dirty="0">
                <a:solidFill>
                  <a:schemeClr val="accent1">
                    <a:lumMod val="50000"/>
                  </a:schemeClr>
                </a:solidFill>
                <a:latin typeface="Avenir Book" panose="02000503020000020003" pitchFamily="2" charset="0"/>
              </a:rPr>
              <a:t>GBSBC Seminar Coordinators: </a:t>
            </a:r>
            <a:r>
              <a:rPr lang="en-US" sz="1100" dirty="0">
                <a:solidFill>
                  <a:schemeClr val="accent1">
                    <a:lumMod val="50000"/>
                  </a:schemeClr>
                </a:solidFill>
                <a:latin typeface="Avenir Book" panose="02000503020000020003" pitchFamily="2" charset="0"/>
              </a:rPr>
              <a:t>S. Hadimulia, S. </a:t>
            </a:r>
            <a:r>
              <a:rPr lang="en-US" sz="1100" dirty="0" err="1">
                <a:solidFill>
                  <a:schemeClr val="accent1">
                    <a:lumMod val="50000"/>
                  </a:schemeClr>
                </a:solidFill>
                <a:latin typeface="Avenir Book" panose="02000503020000020003" pitchFamily="2" charset="0"/>
              </a:rPr>
              <a:t>Orosco</a:t>
            </a:r>
            <a:endParaRPr lang="en-US" sz="1100" dirty="0">
              <a:solidFill>
                <a:schemeClr val="accent1">
                  <a:lumMod val="50000"/>
                </a:schemeClr>
              </a:solidFill>
              <a:latin typeface="Avenir Book" panose="02000503020000020003" pitchFamily="2" charset="0"/>
            </a:endParaRPr>
          </a:p>
        </p:txBody>
      </p:sp>
      <p:sp>
        <p:nvSpPr>
          <p:cNvPr id="41" name="TextBox 40">
            <a:extLst>
              <a:ext uri="{FF2B5EF4-FFF2-40B4-BE49-F238E27FC236}">
                <a16:creationId xmlns:a16="http://schemas.microsoft.com/office/drawing/2014/main" id="{ED3E4FD0-C6C5-F74B-9FB3-05B133825F0F}"/>
              </a:ext>
            </a:extLst>
          </p:cNvPr>
          <p:cNvSpPr txBox="1"/>
          <p:nvPr/>
        </p:nvSpPr>
        <p:spPr>
          <a:xfrm>
            <a:off x="1771985" y="9125284"/>
            <a:ext cx="4224785" cy="261610"/>
          </a:xfrm>
          <a:prstGeom prst="rect">
            <a:avLst/>
          </a:prstGeom>
          <a:noFill/>
        </p:spPr>
        <p:txBody>
          <a:bodyPr wrap="square" rtlCol="0">
            <a:spAutoFit/>
          </a:bodyPr>
          <a:lstStyle/>
          <a:p>
            <a:pPr algn="ctr"/>
            <a:r>
              <a:rPr lang="en-US" sz="1100" b="1" spc="300" dirty="0">
                <a:solidFill>
                  <a:srgbClr val="864846"/>
                </a:solidFill>
                <a:latin typeface="Avenir Book" panose="02000503020000020003" pitchFamily="2" charset="0"/>
              </a:rPr>
              <a:t>SPECIAL THANKS TO OUR SPONSORS:</a:t>
            </a:r>
          </a:p>
        </p:txBody>
      </p:sp>
      <p:sp>
        <p:nvSpPr>
          <p:cNvPr id="46" name="Rectangle 45">
            <a:extLst>
              <a:ext uri="{FF2B5EF4-FFF2-40B4-BE49-F238E27FC236}">
                <a16:creationId xmlns:a16="http://schemas.microsoft.com/office/drawing/2014/main" id="{CF792565-D183-3044-8F53-4B155E8373A3}"/>
              </a:ext>
            </a:extLst>
          </p:cNvPr>
          <p:cNvSpPr/>
          <p:nvPr/>
        </p:nvSpPr>
        <p:spPr>
          <a:xfrm>
            <a:off x="-2998" y="2868674"/>
            <a:ext cx="1811408" cy="2243364"/>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50000"/>
                  </a:schemeClr>
                </a:solidFill>
                <a:latin typeface="Avenir Book" panose="02000503020000020003" pitchFamily="2" charset="0"/>
              </a:rPr>
              <a:t>Replace with speaker headshot</a:t>
            </a:r>
          </a:p>
        </p:txBody>
      </p:sp>
      <p:pic>
        <p:nvPicPr>
          <p:cNvPr id="4" name="Picture 3" descr="A picture containing drawing&#10;&#10;Description automatically generated">
            <a:extLst>
              <a:ext uri="{FF2B5EF4-FFF2-40B4-BE49-F238E27FC236}">
                <a16:creationId xmlns:a16="http://schemas.microsoft.com/office/drawing/2014/main" id="{75B27F67-AE44-F84E-B2D1-D64B8390062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5429" r="93905">
                        <a14:foregroundMark x1="6381" y1="51333" x2="6381" y2="51333"/>
                        <a14:foregroundMark x1="12286" y1="30000" x2="12286" y2="30000"/>
                        <a14:foregroundMark x1="19905" y1="35000" x2="19905" y2="35000"/>
                        <a14:foregroundMark x1="24667" y1="50667" x2="24667" y2="50667"/>
                        <a14:foregroundMark x1="61048" y1="52000" x2="61048" y2="52000"/>
                        <a14:foregroundMark x1="72000" y1="43333" x2="72000" y2="43333"/>
                        <a14:foregroundMark x1="87810" y1="46000" x2="87810" y2="46000"/>
                        <a14:foregroundMark x1="92381" y1="38667" x2="92381" y2="38667"/>
                        <a14:foregroundMark x1="7143" y1="24000" x2="6286" y2="25333"/>
                        <a14:foregroundMark x1="6286" y1="29000" x2="6286" y2="29000"/>
                        <a14:foregroundMark x1="6857" y1="26667" x2="6857" y2="26667"/>
                        <a14:foregroundMark x1="5905" y1="22333" x2="5905" y2="22333"/>
                        <a14:foregroundMark x1="6286" y1="21667" x2="6286" y2="21667"/>
                        <a14:foregroundMark x1="6286" y1="21000" x2="6286" y2="21000"/>
                        <a14:foregroundMark x1="5905" y1="29000" x2="5905" y2="29000"/>
                        <a14:foregroundMark x1="6667" y1="30333" x2="6667" y2="30333"/>
                        <a14:foregroundMark x1="6286" y1="28333" x2="6286" y2="28333"/>
                        <a14:foregroundMark x1="6286" y1="26667" x2="6036" y2="27891"/>
                        <a14:foregroundMark x1="6857" y1="24000" x2="5619" y2="25333"/>
                        <a14:foregroundMark x1="7333" y1="21667" x2="7905" y2="24667"/>
                        <a14:foregroundMark x1="6476" y1="23667" x2="6476" y2="23667"/>
                        <a14:foregroundMark x1="6095" y1="23667" x2="6667" y2="23667"/>
                        <a14:foregroundMark x1="92286" y1="39000" x2="92286" y2="39000"/>
                        <a14:foregroundMark x1="92286" y1="38333" x2="92286" y2="38333"/>
                        <a14:foregroundMark x1="92095" y1="37667" x2="93048" y2="40667"/>
                        <a14:foregroundMark x1="92857" y1="37000" x2="93905" y2="39667"/>
                        <a14:backgroundMark x1="2190" y1="18333" x2="2190" y2="18333"/>
                        <a14:backgroundMark x1="2190" y1="18333" x2="2190" y2="18333"/>
                        <a14:backgroundMark x1="2190" y1="18333" x2="2190" y2="18333"/>
                        <a14:backgroundMark x1="6033" y1="20333" x2="6667" y2="20333"/>
                        <a14:backgroundMark x1="5810" y1="11333" x2="6667" y2="15667"/>
                        <a14:backgroundMark x1="5905" y1="16667" x2="7333" y2="18000"/>
                        <a14:backgroundMark x1="4857" y1="18000" x2="5383" y2="20803"/>
                        <a14:backgroundMark x1="3619" y1="23667" x2="4190" y2="31000"/>
                        <a14:backgroundMark x1="3810" y1="23667" x2="4571" y2="30333"/>
                        <a14:backgroundMark x1="4762" y1="34000" x2="5238" y2="34000"/>
                      </a14:backgroundRemoval>
                    </a14:imgEffect>
                  </a14:imgLayer>
                </a14:imgProps>
              </a:ext>
            </a:extLst>
          </a:blip>
          <a:stretch>
            <a:fillRect/>
          </a:stretch>
        </p:blipFill>
        <p:spPr>
          <a:xfrm>
            <a:off x="2191658" y="9386894"/>
            <a:ext cx="1563431" cy="446694"/>
          </a:xfrm>
          <a:prstGeom prst="rect">
            <a:avLst/>
          </a:prstGeom>
        </p:spPr>
      </p:pic>
      <mc:AlternateContent xmlns:mc="http://schemas.openxmlformats.org/markup-compatibility/2006" xmlns:p14="http://schemas.microsoft.com/office/powerpoint/2010/main">
        <mc:Choice Requires="p14">
          <p:contentPart p14:bwMode="auto" r:id="rId7">
            <p14:nvContentPartPr>
              <p14:cNvPr id="24" name="Ink 23">
                <a:extLst>
                  <a:ext uri="{FF2B5EF4-FFF2-40B4-BE49-F238E27FC236}">
                    <a16:creationId xmlns:a16="http://schemas.microsoft.com/office/drawing/2014/main" id="{8C5C43AD-3DFA-8240-9F57-1FE9F15EAB55}"/>
                  </a:ext>
                </a:extLst>
              </p14:cNvPr>
              <p14:cNvContentPartPr/>
              <p14:nvPr/>
            </p14:nvContentPartPr>
            <p14:xfrm>
              <a:off x="2977335" y="9523875"/>
              <a:ext cx="360" cy="360"/>
            </p14:xfrm>
          </p:contentPart>
        </mc:Choice>
        <mc:Fallback xmlns="">
          <p:pic>
            <p:nvPicPr>
              <p:cNvPr id="24" name="Ink 23">
                <a:extLst>
                  <a:ext uri="{FF2B5EF4-FFF2-40B4-BE49-F238E27FC236}">
                    <a16:creationId xmlns:a16="http://schemas.microsoft.com/office/drawing/2014/main" id="{8C5C43AD-3DFA-8240-9F57-1FE9F15EAB55}"/>
                  </a:ext>
                </a:extLst>
              </p:cNvPr>
              <p:cNvPicPr/>
              <p:nvPr/>
            </p:nvPicPr>
            <p:blipFill>
              <a:blip r:embed="rId8"/>
              <a:stretch>
                <a:fillRect/>
              </a:stretch>
            </p:blipFill>
            <p:spPr>
              <a:xfrm>
                <a:off x="2968695" y="95152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2" name="Ink 41">
                <a:extLst>
                  <a:ext uri="{FF2B5EF4-FFF2-40B4-BE49-F238E27FC236}">
                    <a16:creationId xmlns:a16="http://schemas.microsoft.com/office/drawing/2014/main" id="{C76942A8-984E-9C47-875F-09A94D71E27C}"/>
                  </a:ext>
                </a:extLst>
              </p14:cNvPr>
              <p14:cNvContentPartPr/>
              <p14:nvPr/>
            </p14:nvContentPartPr>
            <p14:xfrm>
              <a:off x="2979855" y="9521715"/>
              <a:ext cx="360" cy="360"/>
            </p14:xfrm>
          </p:contentPart>
        </mc:Choice>
        <mc:Fallback xmlns="">
          <p:pic>
            <p:nvPicPr>
              <p:cNvPr id="42" name="Ink 41">
                <a:extLst>
                  <a:ext uri="{FF2B5EF4-FFF2-40B4-BE49-F238E27FC236}">
                    <a16:creationId xmlns:a16="http://schemas.microsoft.com/office/drawing/2014/main" id="{C76942A8-984E-9C47-875F-09A94D71E27C}"/>
                  </a:ext>
                </a:extLst>
              </p:cNvPr>
              <p:cNvPicPr/>
              <p:nvPr/>
            </p:nvPicPr>
            <p:blipFill>
              <a:blip r:embed="rId8"/>
              <a:stretch>
                <a:fillRect/>
              </a:stretch>
            </p:blipFill>
            <p:spPr>
              <a:xfrm>
                <a:off x="2971215" y="9513075"/>
                <a:ext cx="18000" cy="18000"/>
              </a:xfrm>
              <a:prstGeom prst="rect">
                <a:avLst/>
              </a:prstGeom>
            </p:spPr>
          </p:pic>
        </mc:Fallback>
      </mc:AlternateContent>
      <p:grpSp>
        <p:nvGrpSpPr>
          <p:cNvPr id="55" name="Group 54">
            <a:extLst>
              <a:ext uri="{FF2B5EF4-FFF2-40B4-BE49-F238E27FC236}">
                <a16:creationId xmlns:a16="http://schemas.microsoft.com/office/drawing/2014/main" id="{C8677591-E4FE-DA42-86B3-1AAD0A744CAF}"/>
              </a:ext>
            </a:extLst>
          </p:cNvPr>
          <p:cNvGrpSpPr/>
          <p:nvPr/>
        </p:nvGrpSpPr>
        <p:grpSpPr>
          <a:xfrm>
            <a:off x="2973375" y="9522435"/>
            <a:ext cx="6120" cy="8640"/>
            <a:chOff x="2973375" y="9522435"/>
            <a:chExt cx="6120" cy="8640"/>
          </a:xfrm>
        </p:grpSpPr>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6DB2B55D-0CA4-024C-9E86-6C23509EE19F}"/>
                    </a:ext>
                  </a:extLst>
                </p14:cNvPr>
                <p14:cNvContentPartPr/>
                <p14:nvPr/>
              </p14:nvContentPartPr>
              <p14:xfrm>
                <a:off x="2979135" y="9530715"/>
                <a:ext cx="360" cy="360"/>
              </p14:xfrm>
            </p:contentPart>
          </mc:Choice>
          <mc:Fallback xmlns="">
            <p:pic>
              <p:nvPicPr>
                <p:cNvPr id="6" name="Ink 5">
                  <a:extLst>
                    <a:ext uri="{FF2B5EF4-FFF2-40B4-BE49-F238E27FC236}">
                      <a16:creationId xmlns:a16="http://schemas.microsoft.com/office/drawing/2014/main" id="{6DB2B55D-0CA4-024C-9E86-6C23509EE19F}"/>
                    </a:ext>
                  </a:extLst>
                </p:cNvPr>
                <p:cNvPicPr/>
                <p:nvPr/>
              </p:nvPicPr>
              <p:blipFill>
                <a:blip r:embed="rId8"/>
                <a:stretch>
                  <a:fillRect/>
                </a:stretch>
              </p:blipFill>
              <p:spPr>
                <a:xfrm>
                  <a:off x="2970135" y="95217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F28A0663-97AA-C04B-B229-8EFADC903857}"/>
                    </a:ext>
                  </a:extLst>
                </p14:cNvPr>
                <p14:cNvContentPartPr/>
                <p14:nvPr/>
              </p14:nvContentPartPr>
              <p14:xfrm>
                <a:off x="2978055" y="9527475"/>
                <a:ext cx="360" cy="360"/>
              </p14:xfrm>
            </p:contentPart>
          </mc:Choice>
          <mc:Fallback xmlns="">
            <p:pic>
              <p:nvPicPr>
                <p:cNvPr id="9" name="Ink 8">
                  <a:extLst>
                    <a:ext uri="{FF2B5EF4-FFF2-40B4-BE49-F238E27FC236}">
                      <a16:creationId xmlns:a16="http://schemas.microsoft.com/office/drawing/2014/main" id="{F28A0663-97AA-C04B-B229-8EFADC903857}"/>
                    </a:ext>
                  </a:extLst>
                </p:cNvPr>
                <p:cNvPicPr/>
                <p:nvPr/>
              </p:nvPicPr>
              <p:blipFill>
                <a:blip r:embed="rId8"/>
                <a:stretch>
                  <a:fillRect/>
                </a:stretch>
              </p:blipFill>
              <p:spPr>
                <a:xfrm>
                  <a:off x="2969415" y="95184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k 47">
                  <a:extLst>
                    <a:ext uri="{FF2B5EF4-FFF2-40B4-BE49-F238E27FC236}">
                      <a16:creationId xmlns:a16="http://schemas.microsoft.com/office/drawing/2014/main" id="{E487B4A9-FA11-994B-8111-46EB59B6C99F}"/>
                    </a:ext>
                  </a:extLst>
                </p14:cNvPr>
                <p14:cNvContentPartPr/>
                <p14:nvPr/>
              </p14:nvContentPartPr>
              <p14:xfrm>
                <a:off x="2974815" y="9526035"/>
                <a:ext cx="360" cy="360"/>
              </p14:xfrm>
            </p:contentPart>
          </mc:Choice>
          <mc:Fallback xmlns="">
            <p:pic>
              <p:nvPicPr>
                <p:cNvPr id="48" name="Ink 47">
                  <a:extLst>
                    <a:ext uri="{FF2B5EF4-FFF2-40B4-BE49-F238E27FC236}">
                      <a16:creationId xmlns:a16="http://schemas.microsoft.com/office/drawing/2014/main" id="{E487B4A9-FA11-994B-8111-46EB59B6C99F}"/>
                    </a:ext>
                  </a:extLst>
                </p:cNvPr>
                <p:cNvPicPr/>
                <p:nvPr/>
              </p:nvPicPr>
              <p:blipFill>
                <a:blip r:embed="rId8"/>
                <a:stretch>
                  <a:fillRect/>
                </a:stretch>
              </p:blipFill>
              <p:spPr>
                <a:xfrm>
                  <a:off x="2965815" y="95173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0" name="Ink 49">
                  <a:extLst>
                    <a:ext uri="{FF2B5EF4-FFF2-40B4-BE49-F238E27FC236}">
                      <a16:creationId xmlns:a16="http://schemas.microsoft.com/office/drawing/2014/main" id="{883B6025-E091-1040-8F26-5534EE6B46E9}"/>
                    </a:ext>
                  </a:extLst>
                </p14:cNvPr>
                <p14:cNvContentPartPr/>
                <p14:nvPr/>
              </p14:nvContentPartPr>
              <p14:xfrm>
                <a:off x="2976255" y="9523155"/>
                <a:ext cx="360" cy="360"/>
              </p14:xfrm>
            </p:contentPart>
          </mc:Choice>
          <mc:Fallback xmlns="">
            <p:pic>
              <p:nvPicPr>
                <p:cNvPr id="50" name="Ink 49">
                  <a:extLst>
                    <a:ext uri="{FF2B5EF4-FFF2-40B4-BE49-F238E27FC236}">
                      <a16:creationId xmlns:a16="http://schemas.microsoft.com/office/drawing/2014/main" id="{883B6025-E091-1040-8F26-5534EE6B46E9}"/>
                    </a:ext>
                  </a:extLst>
                </p:cNvPr>
                <p:cNvPicPr/>
                <p:nvPr/>
              </p:nvPicPr>
              <p:blipFill>
                <a:blip r:embed="rId8"/>
                <a:stretch>
                  <a:fillRect/>
                </a:stretch>
              </p:blipFill>
              <p:spPr>
                <a:xfrm>
                  <a:off x="2967615" y="95141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2" name="Ink 51">
                  <a:extLst>
                    <a:ext uri="{FF2B5EF4-FFF2-40B4-BE49-F238E27FC236}">
                      <a16:creationId xmlns:a16="http://schemas.microsoft.com/office/drawing/2014/main" id="{FBB7D9FA-FA0E-184D-8BD4-BD79BEB33540}"/>
                    </a:ext>
                  </a:extLst>
                </p14:cNvPr>
                <p14:cNvContentPartPr/>
                <p14:nvPr/>
              </p14:nvContentPartPr>
              <p14:xfrm>
                <a:off x="2973375" y="9524595"/>
                <a:ext cx="360" cy="360"/>
              </p14:xfrm>
            </p:contentPart>
          </mc:Choice>
          <mc:Fallback xmlns="">
            <p:pic>
              <p:nvPicPr>
                <p:cNvPr id="52" name="Ink 51">
                  <a:extLst>
                    <a:ext uri="{FF2B5EF4-FFF2-40B4-BE49-F238E27FC236}">
                      <a16:creationId xmlns:a16="http://schemas.microsoft.com/office/drawing/2014/main" id="{FBB7D9FA-FA0E-184D-8BD4-BD79BEB33540}"/>
                    </a:ext>
                  </a:extLst>
                </p:cNvPr>
                <p:cNvPicPr/>
                <p:nvPr/>
              </p:nvPicPr>
              <p:blipFill>
                <a:blip r:embed="rId8"/>
                <a:stretch>
                  <a:fillRect/>
                </a:stretch>
              </p:blipFill>
              <p:spPr>
                <a:xfrm>
                  <a:off x="2964375" y="95155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4" name="Ink 53">
                  <a:extLst>
                    <a:ext uri="{FF2B5EF4-FFF2-40B4-BE49-F238E27FC236}">
                      <a16:creationId xmlns:a16="http://schemas.microsoft.com/office/drawing/2014/main" id="{4AC4A27E-E036-5948-A875-F7F0D5C709E5}"/>
                    </a:ext>
                  </a:extLst>
                </p14:cNvPr>
                <p14:cNvContentPartPr/>
                <p14:nvPr/>
              </p14:nvContentPartPr>
              <p14:xfrm>
                <a:off x="2974815" y="9522435"/>
                <a:ext cx="360" cy="360"/>
              </p14:xfrm>
            </p:contentPart>
          </mc:Choice>
          <mc:Fallback xmlns="">
            <p:pic>
              <p:nvPicPr>
                <p:cNvPr id="54" name="Ink 53">
                  <a:extLst>
                    <a:ext uri="{FF2B5EF4-FFF2-40B4-BE49-F238E27FC236}">
                      <a16:creationId xmlns:a16="http://schemas.microsoft.com/office/drawing/2014/main" id="{4AC4A27E-E036-5948-A875-F7F0D5C709E5}"/>
                    </a:ext>
                  </a:extLst>
                </p:cNvPr>
                <p:cNvPicPr/>
                <p:nvPr/>
              </p:nvPicPr>
              <p:blipFill>
                <a:blip r:embed="rId8"/>
                <a:stretch>
                  <a:fillRect/>
                </a:stretch>
              </p:blipFill>
              <p:spPr>
                <a:xfrm>
                  <a:off x="2966175" y="9513435"/>
                  <a:ext cx="18000" cy="18000"/>
                </a:xfrm>
                <a:prstGeom prst="rect">
                  <a:avLst/>
                </a:prstGeom>
              </p:spPr>
            </p:pic>
          </mc:Fallback>
        </mc:AlternateContent>
      </p:grpSp>
      <p:pic>
        <p:nvPicPr>
          <p:cNvPr id="33" name="Picture 32">
            <a:extLst>
              <a:ext uri="{FF2B5EF4-FFF2-40B4-BE49-F238E27FC236}">
                <a16:creationId xmlns:a16="http://schemas.microsoft.com/office/drawing/2014/main" id="{C482D0E9-5B8C-ED46-9D9E-FC670791927B}"/>
              </a:ext>
            </a:extLst>
          </p:cNvPr>
          <p:cNvPicPr>
            <a:picLocks noChangeAspect="1"/>
          </p:cNvPicPr>
          <p:nvPr/>
        </p:nvPicPr>
        <p:blipFill>
          <a:blip r:embed="rId16"/>
          <a:stretch>
            <a:fillRect/>
          </a:stretch>
        </p:blipFill>
        <p:spPr>
          <a:xfrm>
            <a:off x="3898665" y="9338178"/>
            <a:ext cx="1839107" cy="605059"/>
          </a:xfrm>
          <a:prstGeom prst="rect">
            <a:avLst/>
          </a:prstGeom>
        </p:spPr>
      </p:pic>
      <p:pic>
        <p:nvPicPr>
          <p:cNvPr id="3" name="Picture 2">
            <a:extLst>
              <a:ext uri="{FF2B5EF4-FFF2-40B4-BE49-F238E27FC236}">
                <a16:creationId xmlns:a16="http://schemas.microsoft.com/office/drawing/2014/main" id="{BB2F43A8-98CE-2048-B58F-C4FC15DF22AD}"/>
              </a:ext>
            </a:extLst>
          </p:cNvPr>
          <p:cNvPicPr>
            <a:picLocks noChangeAspect="1"/>
          </p:cNvPicPr>
          <p:nvPr/>
        </p:nvPicPr>
        <p:blipFill>
          <a:blip r:embed="rId17"/>
          <a:stretch>
            <a:fillRect/>
          </a:stretch>
        </p:blipFill>
        <p:spPr>
          <a:xfrm>
            <a:off x="-3641" y="2868674"/>
            <a:ext cx="1812052" cy="2718078"/>
          </a:xfrm>
          <a:prstGeom prst="rect">
            <a:avLst/>
          </a:prstGeom>
        </p:spPr>
      </p:pic>
    </p:spTree>
    <p:extLst>
      <p:ext uri="{BB962C8B-B14F-4D97-AF65-F5344CB8AC3E}">
        <p14:creationId xmlns:p14="http://schemas.microsoft.com/office/powerpoint/2010/main" val="5533281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637</TotalTime>
  <Words>216</Words>
  <Application>Microsoft Macintosh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Avenir Book</vt:lpstr>
      <vt:lpstr>Avenir Light</vt:lpstr>
      <vt:lpstr>Avenir Medium</vt:lpstr>
      <vt:lpstr>Calibri</vt:lpstr>
      <vt:lpstr>Calibri Light</vt:lpstr>
      <vt:lpstr>CordiaUPC</vt:lpstr>
      <vt:lpstr>Office Theme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N Hadimulia</dc:creator>
  <cp:lastModifiedBy>Hadimulia, Stephanie</cp:lastModifiedBy>
  <cp:revision>19</cp:revision>
  <dcterms:created xsi:type="dcterms:W3CDTF">2020-04-08T17:00:20Z</dcterms:created>
  <dcterms:modified xsi:type="dcterms:W3CDTF">2020-12-15T19:46:17Z</dcterms:modified>
</cp:coreProperties>
</file>