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8D7B"/>
    <a:srgbClr val="FFA990"/>
    <a:srgbClr val="E16A4B"/>
    <a:srgbClr val="E1826C"/>
    <a:srgbClr val="864846"/>
    <a:srgbClr val="C78272"/>
    <a:srgbClr val="204362"/>
    <a:srgbClr val="924E4B"/>
    <a:srgbClr val="AA604E"/>
    <a:srgbClr val="AA5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04"/>
    <p:restoredTop sz="94648"/>
  </p:normalViewPr>
  <p:slideViewPr>
    <p:cSldViewPr snapToGrid="0" snapToObjects="1">
      <p:cViewPr varScale="1">
        <p:scale>
          <a:sx n="78" d="100"/>
          <a:sy n="78" d="100"/>
        </p:scale>
        <p:origin x="27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22:18:42.119"/>
    </inkml:context>
    <inkml:brush xml:id="br0">
      <inkml:brushProperty name="width" value="0.05" units="cm"/>
      <inkml:brushProperty name="height" value="0.05" units="cm"/>
      <inkml:brushProperty name="color" value="#F7B343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22:18:45.802"/>
    </inkml:context>
    <inkml:brush xml:id="br0">
      <inkml:brushProperty name="width" value="0.05" units="cm"/>
      <inkml:brushProperty name="height" value="0.05" units="cm"/>
      <inkml:brushProperty name="color" value="#F7B343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22:18:37.318"/>
    </inkml:context>
    <inkml:brush xml:id="br0">
      <inkml:brushProperty name="width" value="0.05" units="cm"/>
      <inkml:brushProperty name="height" value="0.05" units="cm"/>
      <inkml:brushProperty name="color" value="#F7B343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22:18:38.699"/>
    </inkml:context>
    <inkml:brush xml:id="br0">
      <inkml:brushProperty name="width" value="0.05" units="cm"/>
      <inkml:brushProperty name="height" value="0.05" units="cm"/>
      <inkml:brushProperty name="color" value="#F7B343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22:18:48.838"/>
    </inkml:context>
    <inkml:brush xml:id="br0">
      <inkml:brushProperty name="width" value="0.05" units="cm"/>
      <inkml:brushProperty name="height" value="0.05" units="cm"/>
      <inkml:brushProperty name="color" value="#F7B343"/>
    </inkml:brush>
  </inkml:definitions>
  <inkml:trace contextRef="#ctx0" brushRef="#br0">0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22:18:50.440"/>
    </inkml:context>
    <inkml:brush xml:id="br0">
      <inkml:brushProperty name="width" value="0.05" units="cm"/>
      <inkml:brushProperty name="height" value="0.05" units="cm"/>
      <inkml:brushProperty name="color" value="#F7B343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22:18:54.149"/>
    </inkml:context>
    <inkml:brush xml:id="br0">
      <inkml:brushProperty name="width" value="0.05" units="cm"/>
      <inkml:brushProperty name="height" value="0.05" units="cm"/>
      <inkml:brushProperty name="color" value="#F7B343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22:18:55.936"/>
    </inkml:context>
    <inkml:brush xml:id="br0">
      <inkml:brushProperty name="width" value="0.05" units="cm"/>
      <inkml:brushProperty name="height" value="0.05" units="cm"/>
      <inkml:brushProperty name="color" value="#F7B343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6919-273D-0A4E-A803-FD7750A98C1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7AD-4B0B-1C46-85F4-62BC77C4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7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6919-273D-0A4E-A803-FD7750A98C1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7AD-4B0B-1C46-85F4-62BC77C4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0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6919-273D-0A4E-A803-FD7750A98C1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7AD-4B0B-1C46-85F4-62BC77C4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4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6919-273D-0A4E-A803-FD7750A98C1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7AD-4B0B-1C46-85F4-62BC77C4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0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6919-273D-0A4E-A803-FD7750A98C1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7AD-4B0B-1C46-85F4-62BC77C4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6919-273D-0A4E-A803-FD7750A98C1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7AD-4B0B-1C46-85F4-62BC77C4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3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6919-273D-0A4E-A803-FD7750A98C1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7AD-4B0B-1C46-85F4-62BC77C4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2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6919-273D-0A4E-A803-FD7750A98C1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7AD-4B0B-1C46-85F4-62BC77C4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4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6919-273D-0A4E-A803-FD7750A98C1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7AD-4B0B-1C46-85F4-62BC77C4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2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6919-273D-0A4E-A803-FD7750A98C1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7AD-4B0B-1C46-85F4-62BC77C4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8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6919-273D-0A4E-A803-FD7750A98C1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7AD-4B0B-1C46-85F4-62BC77C4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4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6919-273D-0A4E-A803-FD7750A98C1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957AD-4B0B-1C46-85F4-62BC77C4D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6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image" Target="../media/image1.png"/><Relationship Id="rId7" Type="http://schemas.openxmlformats.org/officeDocument/2006/relationships/customXml" Target="../ink/ink1.xml"/><Relationship Id="rId12" Type="http://schemas.openxmlformats.org/officeDocument/2006/relationships/customXml" Target="../ink/ink5.xml"/><Relationship Id="rId17" Type="http://schemas.openxmlformats.org/officeDocument/2006/relationships/image" Target="../media/image5.jpg"/><Relationship Id="rId2" Type="http://schemas.openxmlformats.org/officeDocument/2006/relationships/hyperlink" Target="https://uchealth.zoom.us/j/89688063951?pwd=eC9kVXV2VnFLS1pDV3p2WmR3SS9jdz09" TargetMode="Externa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customXml" Target="../ink/ink4.xml"/><Relationship Id="rId5" Type="http://schemas.openxmlformats.org/officeDocument/2006/relationships/image" Target="../media/image3.png"/><Relationship Id="rId15" Type="http://schemas.openxmlformats.org/officeDocument/2006/relationships/customXml" Target="../ink/ink8.xml"/><Relationship Id="rId10" Type="http://schemas.openxmlformats.org/officeDocument/2006/relationships/customXml" Target="../ink/ink3.xml"/><Relationship Id="rId4" Type="http://schemas.openxmlformats.org/officeDocument/2006/relationships/image" Target="../media/image2.jpg"/><Relationship Id="rId9" Type="http://schemas.openxmlformats.org/officeDocument/2006/relationships/customXml" Target="../ink/ink2.xml"/><Relationship Id="rId1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283F0F2-1E76-D344-BE4E-8AFBF43C32F5}"/>
              </a:ext>
            </a:extLst>
          </p:cNvPr>
          <p:cNvSpPr/>
          <p:nvPr/>
        </p:nvSpPr>
        <p:spPr>
          <a:xfrm>
            <a:off x="-3642" y="2745232"/>
            <a:ext cx="7776042" cy="4281873"/>
          </a:xfrm>
          <a:prstGeom prst="rect">
            <a:avLst/>
          </a:prstGeom>
          <a:solidFill>
            <a:schemeClr val="accent3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0DA23378-C1CF-5148-A82E-E4FC81DFE061}"/>
              </a:ext>
            </a:extLst>
          </p:cNvPr>
          <p:cNvSpPr/>
          <p:nvPr/>
        </p:nvSpPr>
        <p:spPr>
          <a:xfrm rot="10800000">
            <a:off x="-1" y="143594"/>
            <a:ext cx="5112327" cy="1121680"/>
          </a:xfrm>
          <a:custGeom>
            <a:avLst/>
            <a:gdLst>
              <a:gd name="connsiteX0" fmla="*/ 0 w 5536276"/>
              <a:gd name="connsiteY0" fmla="*/ 0 h 847899"/>
              <a:gd name="connsiteX1" fmla="*/ 5112327 w 5536276"/>
              <a:gd name="connsiteY1" fmla="*/ 0 h 847899"/>
              <a:gd name="connsiteX2" fmla="*/ 5536276 w 5536276"/>
              <a:gd name="connsiteY2" fmla="*/ 423950 h 847899"/>
              <a:gd name="connsiteX3" fmla="*/ 5112327 w 5536276"/>
              <a:gd name="connsiteY3" fmla="*/ 847899 h 847899"/>
              <a:gd name="connsiteX4" fmla="*/ 0 w 5536276"/>
              <a:gd name="connsiteY4" fmla="*/ 847899 h 847899"/>
              <a:gd name="connsiteX5" fmla="*/ 423950 w 5536276"/>
              <a:gd name="connsiteY5" fmla="*/ 423950 h 847899"/>
              <a:gd name="connsiteX6" fmla="*/ 0 w 5536276"/>
              <a:gd name="connsiteY6" fmla="*/ 0 h 847899"/>
              <a:gd name="connsiteX0" fmla="*/ 5112327 w 5627716"/>
              <a:gd name="connsiteY0" fmla="*/ 847899 h 847899"/>
              <a:gd name="connsiteX1" fmla="*/ 0 w 5627716"/>
              <a:gd name="connsiteY1" fmla="*/ 847899 h 847899"/>
              <a:gd name="connsiteX2" fmla="*/ 423950 w 5627716"/>
              <a:gd name="connsiteY2" fmla="*/ 423950 h 847899"/>
              <a:gd name="connsiteX3" fmla="*/ 0 w 5627716"/>
              <a:gd name="connsiteY3" fmla="*/ 0 h 847899"/>
              <a:gd name="connsiteX4" fmla="*/ 5112327 w 5627716"/>
              <a:gd name="connsiteY4" fmla="*/ 0 h 847899"/>
              <a:gd name="connsiteX5" fmla="*/ 5627716 w 5627716"/>
              <a:gd name="connsiteY5" fmla="*/ 515390 h 847899"/>
              <a:gd name="connsiteX0" fmla="*/ 5112327 w 5112327"/>
              <a:gd name="connsiteY0" fmla="*/ 847899 h 847899"/>
              <a:gd name="connsiteX1" fmla="*/ 0 w 5112327"/>
              <a:gd name="connsiteY1" fmla="*/ 847899 h 847899"/>
              <a:gd name="connsiteX2" fmla="*/ 423950 w 5112327"/>
              <a:gd name="connsiteY2" fmla="*/ 423950 h 847899"/>
              <a:gd name="connsiteX3" fmla="*/ 0 w 5112327"/>
              <a:gd name="connsiteY3" fmla="*/ 0 h 847899"/>
              <a:gd name="connsiteX4" fmla="*/ 5112327 w 5112327"/>
              <a:gd name="connsiteY4" fmla="*/ 0 h 84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2327" h="847899">
                <a:moveTo>
                  <a:pt x="5112327" y="847899"/>
                </a:moveTo>
                <a:lnTo>
                  <a:pt x="0" y="847899"/>
                </a:lnTo>
                <a:lnTo>
                  <a:pt x="423950" y="423950"/>
                </a:lnTo>
                <a:lnTo>
                  <a:pt x="0" y="0"/>
                </a:lnTo>
                <a:lnTo>
                  <a:pt x="5112327" y="0"/>
                </a:lnTo>
              </a:path>
            </a:pathLst>
          </a:custGeom>
          <a:solidFill>
            <a:srgbClr val="D78D7B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F194E-0FFF-7A48-8A24-DB4E6BA5EA0B}"/>
              </a:ext>
            </a:extLst>
          </p:cNvPr>
          <p:cNvSpPr/>
          <p:nvPr/>
        </p:nvSpPr>
        <p:spPr>
          <a:xfrm>
            <a:off x="-2" y="2745232"/>
            <a:ext cx="7772401" cy="958587"/>
          </a:xfrm>
          <a:prstGeom prst="rect">
            <a:avLst/>
          </a:prstGeom>
          <a:solidFill>
            <a:srgbClr val="86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1C8BBB-A6F7-A44F-9C96-AF294A49A5B1}"/>
              </a:ext>
            </a:extLst>
          </p:cNvPr>
          <p:cNvSpPr txBox="1"/>
          <p:nvPr/>
        </p:nvSpPr>
        <p:spPr>
          <a:xfrm>
            <a:off x="83174" y="343050"/>
            <a:ext cx="4701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cs typeface="CordiaUPC" panose="020B0304020202020204" pitchFamily="34" charset="-34"/>
              </a:rPr>
              <a:t>GENETICS, BIOINFORMATICS &amp; 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cs typeface="CordiaUPC" panose="020B0304020202020204" pitchFamily="34" charset="-34"/>
              </a:rPr>
              <a:t>SYSTEMS BIOLOGY COLLOQUIUM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9DF83C-ADB2-4846-B9AB-28135BF911A0}"/>
              </a:ext>
            </a:extLst>
          </p:cNvPr>
          <p:cNvSpPr/>
          <p:nvPr/>
        </p:nvSpPr>
        <p:spPr>
          <a:xfrm>
            <a:off x="4785103" y="1520515"/>
            <a:ext cx="2987298" cy="899792"/>
          </a:xfrm>
          <a:prstGeom prst="rect">
            <a:avLst/>
          </a:prstGeom>
          <a:solidFill>
            <a:srgbClr val="204362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3C2683-B621-2D46-B058-0678C735378E}"/>
              </a:ext>
            </a:extLst>
          </p:cNvPr>
          <p:cNvSpPr txBox="1"/>
          <p:nvPr/>
        </p:nvSpPr>
        <p:spPr>
          <a:xfrm>
            <a:off x="83174" y="1520515"/>
            <a:ext cx="307353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>
                <a:solidFill>
                  <a:srgbClr val="864846"/>
                </a:solidFill>
                <a:latin typeface="Avenir Medium" panose="02000503020000020003" pitchFamily="2" charset="0"/>
                <a:cs typeface="CordiaUPC" panose="020B0304020202020204" pitchFamily="34" charset="-34"/>
              </a:rPr>
              <a:t>THURSDAY, May 13th</a:t>
            </a:r>
          </a:p>
          <a:p>
            <a:r>
              <a:rPr lang="en-US" sz="2000" spc="300" dirty="0">
                <a:solidFill>
                  <a:srgbClr val="864846"/>
                </a:solidFill>
                <a:latin typeface="Avenir Medium" panose="02000503020000020003" pitchFamily="2" charset="0"/>
                <a:cs typeface="CordiaUPC" panose="020B0304020202020204" pitchFamily="34" charset="-34"/>
              </a:rPr>
              <a:t>12:00-1:00 PM</a:t>
            </a:r>
          </a:p>
          <a:p>
            <a:r>
              <a:rPr lang="en-US" spc="300" dirty="0">
                <a:solidFill>
                  <a:srgbClr val="864846"/>
                </a:solidFill>
                <a:latin typeface="Avenir Book" panose="02000503020000020003" pitchFamily="2" charset="0"/>
                <a:cs typeface="CordiaUPC" panose="020B0304020202020204" pitchFamily="34" charset="-34"/>
              </a:rPr>
              <a:t>Held on Zoom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8884D3-D025-5744-994F-8F4324483732}"/>
              </a:ext>
            </a:extLst>
          </p:cNvPr>
          <p:cNvSpPr txBox="1"/>
          <p:nvPr/>
        </p:nvSpPr>
        <p:spPr>
          <a:xfrm>
            <a:off x="4975804" y="1708801"/>
            <a:ext cx="238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venir Light" panose="020B0402020203020204" pitchFamily="34" charset="77"/>
                <a:cs typeface="CordiaUPC" panose="020B0304020202020204" pitchFamily="34" charset="-34"/>
              </a:rPr>
              <a:t>Click Here for </a:t>
            </a:r>
            <a:r>
              <a:rPr lang="en-US" sz="1400" b="1" dirty="0">
                <a:solidFill>
                  <a:schemeClr val="bg1"/>
                </a:solidFill>
                <a:latin typeface="Avenir Light" panose="020B0402020203020204" pitchFamily="34" charset="77"/>
                <a:cs typeface="CordiaUPC" panose="020B0304020202020204" pitchFamily="34" charset="-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Zoom Link</a:t>
            </a:r>
            <a:r>
              <a:rPr lang="en-US" sz="1400" b="1" dirty="0">
                <a:solidFill>
                  <a:schemeClr val="bg1"/>
                </a:solidFill>
                <a:latin typeface="Avenir Light" panose="020B0402020203020204" pitchFamily="34" charset="77"/>
                <a:cs typeface="CordiaUPC" panose="020B0304020202020204" pitchFamily="34" charset="-34"/>
              </a:rPr>
              <a:t>!</a:t>
            </a:r>
            <a:endParaRPr lang="en-US" sz="1400" dirty="0">
              <a:solidFill>
                <a:schemeClr val="bg1"/>
              </a:solidFill>
              <a:latin typeface="Avenir Light" panose="020B0402020203020204" pitchFamily="34" charset="77"/>
              <a:cs typeface="CordiaUPC" panose="020B0304020202020204" pitchFamily="34" charset="-34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Avenir Light" panose="020B0402020203020204" pitchFamily="34" charset="77"/>
                <a:cs typeface="CordiaUPC" panose="020B0304020202020204" pitchFamily="34" charset="-34"/>
              </a:rPr>
              <a:t>Meeting Password: Genomics</a:t>
            </a:r>
            <a:endParaRPr lang="en-US" sz="1400" dirty="0">
              <a:solidFill>
                <a:schemeClr val="bg1"/>
              </a:solidFill>
              <a:latin typeface="Avenir Light" panose="020B0402020203020204" pitchFamily="34" charset="77"/>
              <a:cs typeface="CordiaUPC" panose="020B03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442AAF-F658-074A-AE57-F1FD456C1492}"/>
              </a:ext>
            </a:extLst>
          </p:cNvPr>
          <p:cNvSpPr txBox="1"/>
          <p:nvPr/>
        </p:nvSpPr>
        <p:spPr>
          <a:xfrm>
            <a:off x="2284308" y="2803511"/>
            <a:ext cx="5600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300" dirty="0" err="1">
                <a:solidFill>
                  <a:schemeClr val="bg1"/>
                </a:solidFill>
                <a:latin typeface="Avenir Light" panose="020B0402020203020204" pitchFamily="34" charset="77"/>
              </a:rPr>
              <a:t>Inês</a:t>
            </a:r>
            <a:r>
              <a:rPr lang="en-US" spc="300" dirty="0">
                <a:solidFill>
                  <a:schemeClr val="bg1"/>
                </a:solidFill>
                <a:latin typeface="Avenir Light" panose="020B0402020203020204" pitchFamily="34" charset="77"/>
              </a:rPr>
              <a:t> Barroso, PhD</a:t>
            </a:r>
          </a:p>
          <a:p>
            <a:r>
              <a:rPr lang="en-US" sz="1200" spc="300" dirty="0">
                <a:solidFill>
                  <a:schemeClr val="bg1"/>
                </a:solidFill>
                <a:latin typeface="Avenir Light" panose="020B0402020203020204" pitchFamily="34" charset="77"/>
              </a:rPr>
              <a:t>Professor of Diabetes</a:t>
            </a:r>
          </a:p>
          <a:p>
            <a:r>
              <a:rPr lang="en-US" sz="1200" spc="300" dirty="0">
                <a:solidFill>
                  <a:schemeClr val="bg1"/>
                </a:solidFill>
                <a:latin typeface="Avenir Light" panose="020B0402020203020204" pitchFamily="34" charset="77"/>
              </a:rPr>
              <a:t>EXCEED </a:t>
            </a:r>
            <a:r>
              <a:rPr lang="en-US" sz="1000" spc="300" dirty="0">
                <a:solidFill>
                  <a:schemeClr val="bg1"/>
                </a:solidFill>
                <a:latin typeface="Avenir Light" panose="020B0402020203020204" pitchFamily="34" charset="77"/>
              </a:rPr>
              <a:t>(Exeter Centre of Excellence for Diabetes Research)</a:t>
            </a:r>
            <a:endParaRPr lang="en-US" sz="1600" spc="300" dirty="0">
              <a:solidFill>
                <a:schemeClr val="bg1"/>
              </a:solidFill>
              <a:latin typeface="Avenir Light" panose="020B0402020203020204" pitchFamily="34" charset="77"/>
            </a:endParaRPr>
          </a:p>
          <a:p>
            <a:r>
              <a:rPr lang="en-US" sz="1200" spc="300" dirty="0">
                <a:solidFill>
                  <a:schemeClr val="bg1"/>
                </a:solidFill>
                <a:latin typeface="Avenir Light" panose="020B0402020203020204" pitchFamily="34" charset="77"/>
              </a:rPr>
              <a:t>University of Exeter Medical School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73D503-424B-CA4F-9E58-8DA30DD860B5}"/>
              </a:ext>
            </a:extLst>
          </p:cNvPr>
          <p:cNvSpPr txBox="1"/>
          <p:nvPr/>
        </p:nvSpPr>
        <p:spPr>
          <a:xfrm>
            <a:off x="123569" y="3726060"/>
            <a:ext cx="736462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04362"/>
                </a:solidFill>
                <a:latin typeface="Avenir Light" panose="020B0402020203020204" pitchFamily="34" charset="77"/>
              </a:rPr>
              <a:t>					The Trans-Ancestral Genomic Architecture of </a:t>
            </a:r>
            <a:r>
              <a:rPr lang="en-US" sz="1300" b="1" dirty="0" err="1">
                <a:solidFill>
                  <a:srgbClr val="204362"/>
                </a:solidFill>
                <a:latin typeface="Avenir Light" panose="020B0402020203020204" pitchFamily="34" charset="77"/>
              </a:rPr>
              <a:t>Glycaemic</a:t>
            </a:r>
            <a:r>
              <a:rPr lang="en-US" sz="1300" b="1" dirty="0">
                <a:solidFill>
                  <a:srgbClr val="204362"/>
                </a:solidFill>
                <a:latin typeface="Avenir Light" panose="020B0402020203020204" pitchFamily="34" charset="77"/>
              </a:rPr>
              <a:t> Traits</a:t>
            </a:r>
          </a:p>
          <a:p>
            <a:r>
              <a:rPr lang="en-US" sz="1200" dirty="0">
                <a:solidFill>
                  <a:srgbClr val="204362"/>
                </a:solidFill>
                <a:latin typeface="Avenir Light" panose="020B0402020203020204" pitchFamily="34" charset="77"/>
              </a:rPr>
              <a:t>					</a:t>
            </a:r>
            <a:r>
              <a:rPr lang="en-US" sz="1200" dirty="0" err="1">
                <a:solidFill>
                  <a:srgbClr val="204362"/>
                </a:solidFill>
                <a:latin typeface="Avenir Light" panose="020B0402020203020204" pitchFamily="34" charset="77"/>
              </a:rPr>
              <a:t>Glycaemic</a:t>
            </a:r>
            <a:r>
              <a:rPr lang="en-US" sz="1200" dirty="0">
                <a:solidFill>
                  <a:srgbClr val="204362"/>
                </a:solidFill>
                <a:latin typeface="Avenir Light" panose="020B0402020203020204" pitchFamily="34" charset="77"/>
              </a:rPr>
              <a:t> traits are used to diagnose and monitor diabetes, are associated 					with cardiovascular complications, and can inform pathophysiology in type 2 					diabetes. Within MAGIC (Meta-Analysis of Glucose and Insulin-related traits 					Consortium) we have </a:t>
            </a:r>
            <a:r>
              <a:rPr lang="en-US" sz="1200" dirty="0" err="1">
                <a:solidFill>
                  <a:srgbClr val="204362"/>
                </a:solidFill>
                <a:latin typeface="Avenir Light" panose="020B0402020203020204" pitchFamily="34" charset="77"/>
              </a:rPr>
              <a:t>analysed</a:t>
            </a:r>
            <a:r>
              <a:rPr lang="en-US" sz="1200" dirty="0">
                <a:solidFill>
                  <a:srgbClr val="204362"/>
                </a:solidFill>
                <a:latin typeface="Avenir Light" panose="020B0402020203020204" pitchFamily="34" charset="77"/>
              </a:rPr>
              <a:t> large-	scale genetic data across five ancestries 					(71% European, 13% East Asian, 7% Hispanic, 6% African-American and 3% South Asian) relating to four </a:t>
            </a:r>
            <a:r>
              <a:rPr lang="en-US" sz="1200" dirty="0" err="1">
                <a:solidFill>
                  <a:srgbClr val="204362"/>
                </a:solidFill>
                <a:latin typeface="Avenir Light" panose="020B0402020203020204" pitchFamily="34" charset="77"/>
              </a:rPr>
              <a:t>glycaemic</a:t>
            </a:r>
            <a:r>
              <a:rPr lang="en-US" sz="1200" dirty="0">
                <a:solidFill>
                  <a:srgbClr val="204362"/>
                </a:solidFill>
                <a:latin typeface="Avenir Light" panose="020B0402020203020204" pitchFamily="34" charset="77"/>
              </a:rPr>
              <a:t> traits (fasting glucose, fasting insulin, 2h glucose and HbA1c). Trans-ancestry and single-ancestry meta-analyses identified 242 loci (99 novel; P&lt;5x10-8), 80% with no significant evidence of between-ancestry heterogeneity. Analyses restricted to European ancestry individuals with equivalent sample size would have led to 24 fewer new loci. Compared to single-ancestry, equivalent sized trans-ancestry fine-mapping reduced the number of estimated variants in 99% credible sets by a median of 37.5%. Combining genetic results with additional genomic datasets (genomic feature annotation and expression datasets) has provided insights into genomic and expression signatures of each </a:t>
            </a:r>
            <a:r>
              <a:rPr lang="en-US" sz="1200" dirty="0" err="1">
                <a:solidFill>
                  <a:srgbClr val="204362"/>
                </a:solidFill>
                <a:latin typeface="Avenir Light" panose="020B0402020203020204" pitchFamily="34" charset="77"/>
              </a:rPr>
              <a:t>glycaemic</a:t>
            </a:r>
            <a:r>
              <a:rPr lang="en-US" sz="1200" dirty="0">
                <a:solidFill>
                  <a:srgbClr val="204362"/>
                </a:solidFill>
                <a:latin typeface="Avenir Light" panose="020B0402020203020204" pitchFamily="34" charset="77"/>
              </a:rPr>
              <a:t> trait.  In my talk I will present results relating to the similarities and differences observed between </a:t>
            </a:r>
            <a:r>
              <a:rPr lang="en-US" sz="1200" dirty="0" err="1">
                <a:solidFill>
                  <a:srgbClr val="204362"/>
                </a:solidFill>
                <a:latin typeface="Avenir Light" panose="020B0402020203020204" pitchFamily="34" charset="77"/>
              </a:rPr>
              <a:t>glycaemic</a:t>
            </a:r>
            <a:r>
              <a:rPr lang="en-US" sz="1200" dirty="0">
                <a:solidFill>
                  <a:srgbClr val="204362"/>
                </a:solidFill>
                <a:latin typeface="Avenir Light" panose="020B0402020203020204" pitchFamily="34" charset="77"/>
              </a:rPr>
              <a:t> traits, insights gained from trans-ethnic analysis, and pathway and gene-set analysis. These data provide additional biological insights relating to </a:t>
            </a:r>
            <a:r>
              <a:rPr lang="en-US" sz="1200" dirty="0" err="1">
                <a:solidFill>
                  <a:srgbClr val="204362"/>
                </a:solidFill>
                <a:latin typeface="Avenir Light" panose="020B0402020203020204" pitchFamily="34" charset="77"/>
              </a:rPr>
              <a:t>glycaemic</a:t>
            </a:r>
            <a:r>
              <a:rPr lang="en-US" sz="1200" dirty="0">
                <a:solidFill>
                  <a:srgbClr val="204362"/>
                </a:solidFill>
                <a:latin typeface="Avenir Light" panose="020B0402020203020204" pitchFamily="34" charset="77"/>
              </a:rPr>
              <a:t> traits, and can provide mechanistic insights into type 2 diabetes pathophysiology.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B2E634-C818-C041-A0A3-5ECD1477C9E2}"/>
              </a:ext>
            </a:extLst>
          </p:cNvPr>
          <p:cNvGrpSpPr/>
          <p:nvPr/>
        </p:nvGrpSpPr>
        <p:grpSpPr>
          <a:xfrm>
            <a:off x="0" y="7035529"/>
            <a:ext cx="2631989" cy="572207"/>
            <a:chOff x="1" y="7152022"/>
            <a:chExt cx="3886200" cy="68636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23A824-83EC-F94A-B683-29E84A707D08}"/>
                </a:ext>
              </a:extLst>
            </p:cNvPr>
            <p:cNvSpPr/>
            <p:nvPr/>
          </p:nvSpPr>
          <p:spPr>
            <a:xfrm>
              <a:off x="1" y="7152022"/>
              <a:ext cx="3886200" cy="686367"/>
            </a:xfrm>
            <a:prstGeom prst="rect">
              <a:avLst/>
            </a:prstGeom>
            <a:solidFill>
              <a:srgbClr val="204362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F5BE45-04BB-4E4E-AAE8-6D582F4DAF2F}"/>
                </a:ext>
              </a:extLst>
            </p:cNvPr>
            <p:cNvSpPr txBox="1"/>
            <p:nvPr/>
          </p:nvSpPr>
          <p:spPr>
            <a:xfrm>
              <a:off x="79603" y="7315169"/>
              <a:ext cx="22047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venir Light" panose="020B0402020203020204" pitchFamily="34" charset="77"/>
                  <a:cs typeface="CordiaUPC" panose="020B0304020202020204" pitchFamily="34" charset="-34"/>
                </a:rPr>
                <a:t>Faculty Host: </a:t>
              </a:r>
              <a:r>
                <a:rPr lang="en-US" sz="1400" dirty="0" err="1">
                  <a:solidFill>
                    <a:schemeClr val="bg1"/>
                  </a:solidFill>
                  <a:latin typeface="Avenir Light" panose="020B0402020203020204" pitchFamily="34" charset="77"/>
                  <a:cs typeface="CordiaUPC" panose="020B0304020202020204" pitchFamily="34" charset="-34"/>
                </a:rPr>
                <a:t>Maike</a:t>
              </a:r>
              <a:r>
                <a:rPr lang="en-US" sz="1400" dirty="0">
                  <a:solidFill>
                    <a:schemeClr val="bg1"/>
                  </a:solidFill>
                  <a:latin typeface="Avenir Light" panose="020B0402020203020204" pitchFamily="34" charset="77"/>
                  <a:cs typeface="CordiaUPC" panose="020B0304020202020204" pitchFamily="34" charset="-34"/>
                </a:rPr>
                <a:t> Sander 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Avenir Light" panose="020B0402020203020204" pitchFamily="34" charset="77"/>
                  <a:cs typeface="CordiaUPC" panose="020B0304020202020204" pitchFamily="34" charset="-34"/>
                </a:rPr>
                <a:t>		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A6CD52-594E-424A-ACF8-E12AD6EA9427}"/>
              </a:ext>
            </a:extLst>
          </p:cNvPr>
          <p:cNvGrpSpPr/>
          <p:nvPr/>
        </p:nvGrpSpPr>
        <p:grpSpPr>
          <a:xfrm>
            <a:off x="5429130" y="7168071"/>
            <a:ext cx="1537462" cy="1569068"/>
            <a:chOff x="5378849" y="7308213"/>
            <a:chExt cx="1537462" cy="156906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0F6CC11-D571-D945-9FF4-D93CF8347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8849" y="7595274"/>
              <a:ext cx="1537462" cy="68636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1D5BBB3-AF23-F44D-8A08-FB368CDF5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7337" y="8322666"/>
              <a:ext cx="1478974" cy="55461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D7E6E7-AFCD-7945-8009-FCE9796090E8}"/>
                </a:ext>
              </a:extLst>
            </p:cNvPr>
            <p:cNvSpPr txBox="1"/>
            <p:nvPr/>
          </p:nvSpPr>
          <p:spPr>
            <a:xfrm>
              <a:off x="5546275" y="7308213"/>
              <a:ext cx="13700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864846"/>
                  </a:solidFill>
                  <a:latin typeface="Avenir Book" panose="02000503020000020003" pitchFamily="2" charset="0"/>
                </a:rPr>
                <a:t>Presented by: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08FF25EE-4A93-AD4B-88D5-5AD7711F10A8}"/>
              </a:ext>
            </a:extLst>
          </p:cNvPr>
          <p:cNvSpPr/>
          <p:nvPr/>
        </p:nvSpPr>
        <p:spPr>
          <a:xfrm>
            <a:off x="0" y="9099813"/>
            <a:ext cx="7772401" cy="958587"/>
          </a:xfrm>
          <a:prstGeom prst="rect">
            <a:avLst/>
          </a:prstGeom>
          <a:solidFill>
            <a:srgbClr val="D78D7B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178D05-7ECC-F048-AFCE-B47C943239D7}"/>
              </a:ext>
            </a:extLst>
          </p:cNvPr>
          <p:cNvSpPr txBox="1"/>
          <p:nvPr/>
        </p:nvSpPr>
        <p:spPr>
          <a:xfrm>
            <a:off x="108088" y="7846404"/>
            <a:ext cx="50042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For ongoing updates on upcoming lectures: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Visit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genomic.weebly.com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endParaRPr lang="en-US" sz="11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Organization Committee: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J. Gleeson, F.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Furnari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, A.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Majithia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, T.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Gaasterland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GBSBC Seminar Coordinator: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R. White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3E4FD0-C6C5-F74B-9FB3-05B133825F0F}"/>
              </a:ext>
            </a:extLst>
          </p:cNvPr>
          <p:cNvSpPr txBox="1"/>
          <p:nvPr/>
        </p:nvSpPr>
        <p:spPr>
          <a:xfrm>
            <a:off x="1771986" y="9237474"/>
            <a:ext cx="4224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864846"/>
                </a:solidFill>
                <a:latin typeface="Avenir Book" panose="02000503020000020003" pitchFamily="2" charset="0"/>
              </a:rPr>
              <a:t>SPECIAL THANKS TO OUR SPONSORS: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B27F67-AE44-F84E-B2D1-D64B83900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429" r="93905">
                        <a14:foregroundMark x1="6381" y1="51333" x2="6381" y2="51333"/>
                        <a14:foregroundMark x1="12286" y1="30000" x2="12286" y2="30000"/>
                        <a14:foregroundMark x1="19905" y1="35000" x2="19905" y2="35000"/>
                        <a14:foregroundMark x1="24667" y1="50667" x2="24667" y2="50667"/>
                        <a14:foregroundMark x1="61048" y1="52000" x2="61048" y2="52000"/>
                        <a14:foregroundMark x1="72000" y1="43333" x2="72000" y2="43333"/>
                        <a14:foregroundMark x1="87810" y1="46000" x2="87810" y2="46000"/>
                        <a14:foregroundMark x1="92381" y1="38667" x2="92381" y2="38667"/>
                        <a14:foregroundMark x1="7143" y1="24000" x2="6286" y2="25333"/>
                        <a14:foregroundMark x1="6286" y1="29000" x2="6286" y2="29000"/>
                        <a14:foregroundMark x1="6857" y1="26667" x2="6857" y2="26667"/>
                        <a14:foregroundMark x1="5905" y1="22333" x2="5905" y2="22333"/>
                        <a14:foregroundMark x1="6286" y1="21667" x2="6286" y2="21667"/>
                        <a14:foregroundMark x1="6286" y1="21000" x2="6286" y2="21000"/>
                        <a14:foregroundMark x1="5905" y1="29000" x2="5905" y2="29000"/>
                        <a14:foregroundMark x1="6667" y1="30333" x2="6667" y2="30333"/>
                        <a14:foregroundMark x1="6286" y1="28333" x2="6286" y2="28333"/>
                        <a14:foregroundMark x1="6286" y1="26667" x2="6036" y2="27891"/>
                        <a14:foregroundMark x1="6857" y1="24000" x2="5619" y2="25333"/>
                        <a14:foregroundMark x1="7333" y1="21667" x2="7905" y2="24667"/>
                        <a14:foregroundMark x1="6476" y1="23667" x2="6476" y2="23667"/>
                        <a14:foregroundMark x1="6095" y1="23667" x2="6667" y2="23667"/>
                        <a14:foregroundMark x1="92286" y1="39000" x2="92286" y2="39000"/>
                        <a14:foregroundMark x1="92286" y1="38333" x2="92286" y2="38333"/>
                        <a14:foregroundMark x1="92095" y1="37667" x2="93048" y2="40667"/>
                        <a14:foregroundMark x1="92857" y1="37000" x2="93905" y2="39667"/>
                        <a14:backgroundMark x1="2190" y1="18333" x2="2190" y2="18333"/>
                        <a14:backgroundMark x1="2190" y1="18333" x2="2190" y2="18333"/>
                        <a14:backgroundMark x1="2190" y1="18333" x2="2190" y2="18333"/>
                        <a14:backgroundMark x1="6033" y1="20333" x2="6667" y2="20333"/>
                        <a14:backgroundMark x1="5810" y1="11333" x2="6667" y2="15667"/>
                        <a14:backgroundMark x1="5905" y1="16667" x2="7333" y2="18000"/>
                        <a14:backgroundMark x1="4857" y1="18000" x2="5383" y2="20803"/>
                        <a14:backgroundMark x1="3619" y1="23667" x2="4190" y2="31000"/>
                        <a14:backgroundMark x1="3810" y1="23667" x2="4571" y2="30333"/>
                        <a14:backgroundMark x1="4762" y1="34000" x2="5238" y2="3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1659" y="9499084"/>
            <a:ext cx="1563431" cy="4466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C5C43AD-3DFA-8240-9F57-1FE9F15EAB55}"/>
                  </a:ext>
                </a:extLst>
              </p14:cNvPr>
              <p14:cNvContentPartPr/>
              <p14:nvPr/>
            </p14:nvContentPartPr>
            <p14:xfrm>
              <a:off x="2977335" y="9523875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C5C43AD-3DFA-8240-9F57-1FE9F15EAB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68695" y="95152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76942A8-984E-9C47-875F-09A94D71E27C}"/>
                  </a:ext>
                </a:extLst>
              </p14:cNvPr>
              <p14:cNvContentPartPr/>
              <p14:nvPr/>
            </p14:nvContentPartPr>
            <p14:xfrm>
              <a:off x="2979855" y="9521715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76942A8-984E-9C47-875F-09A94D71E2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71215" y="951307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C8677591-E4FE-DA42-86B3-1AAD0A744CAF}"/>
              </a:ext>
            </a:extLst>
          </p:cNvPr>
          <p:cNvGrpSpPr/>
          <p:nvPr/>
        </p:nvGrpSpPr>
        <p:grpSpPr>
          <a:xfrm>
            <a:off x="2973375" y="9522435"/>
            <a:ext cx="6120" cy="8640"/>
            <a:chOff x="2973375" y="9522435"/>
            <a:chExt cx="6120" cy="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DB2B55D-0CA4-024C-9E86-6C23509EE19F}"/>
                    </a:ext>
                  </a:extLst>
                </p14:cNvPr>
                <p14:cNvContentPartPr/>
                <p14:nvPr/>
              </p14:nvContentPartPr>
              <p14:xfrm>
                <a:off x="2979135" y="9530715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DB2B55D-0CA4-024C-9E86-6C23509EE19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70135" y="952171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8A0663-97AA-C04B-B229-8EFADC903857}"/>
                    </a:ext>
                  </a:extLst>
                </p14:cNvPr>
                <p14:cNvContentPartPr/>
                <p14:nvPr/>
              </p14:nvContentPartPr>
              <p14:xfrm>
                <a:off x="2978055" y="952747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8A0663-97AA-C04B-B229-8EFADC90385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69415" y="95184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487B4A9-FA11-994B-8111-46EB59B6C99F}"/>
                    </a:ext>
                  </a:extLst>
                </p14:cNvPr>
                <p14:cNvContentPartPr/>
                <p14:nvPr/>
              </p14:nvContentPartPr>
              <p14:xfrm>
                <a:off x="2974815" y="9526035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487B4A9-FA11-994B-8111-46EB59B6C99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65815" y="951739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83B6025-E091-1040-8F26-5534EE6B46E9}"/>
                    </a:ext>
                  </a:extLst>
                </p14:cNvPr>
                <p14:cNvContentPartPr/>
                <p14:nvPr/>
              </p14:nvContentPartPr>
              <p14:xfrm>
                <a:off x="2976255" y="9523155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83B6025-E091-1040-8F26-5534EE6B46E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67615" y="951415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BB7D9FA-FA0E-184D-8BD4-BD79BEB33540}"/>
                    </a:ext>
                  </a:extLst>
                </p14:cNvPr>
                <p14:cNvContentPartPr/>
                <p14:nvPr/>
              </p14:nvContentPartPr>
              <p14:xfrm>
                <a:off x="2973375" y="9524595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BB7D9FA-FA0E-184D-8BD4-BD79BEB3354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64375" y="951559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AC4A27E-E036-5948-A875-F7F0D5C709E5}"/>
                    </a:ext>
                  </a:extLst>
                </p14:cNvPr>
                <p14:cNvContentPartPr/>
                <p14:nvPr/>
              </p14:nvContentPartPr>
              <p14:xfrm>
                <a:off x="2974815" y="9522435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AC4A27E-E036-5948-A875-F7F0D5C709E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66175" y="951343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482D0E9-5B8C-ED46-9D9E-FC67079192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98666" y="9450368"/>
            <a:ext cx="1839107" cy="605059"/>
          </a:xfrm>
          <a:prstGeom prst="rect">
            <a:avLst/>
          </a:prstGeom>
        </p:spPr>
      </p:pic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137CBC3-CDBD-4A66-A4F3-E76886C1A8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3372" y="2749161"/>
            <a:ext cx="2114499" cy="21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28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375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Book</vt:lpstr>
      <vt:lpstr>Avenir Light</vt:lpstr>
      <vt:lpstr>Avenir Medium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N Hadimulia</dc:creator>
  <cp:lastModifiedBy>White, Rebekah</cp:lastModifiedBy>
  <cp:revision>19</cp:revision>
  <dcterms:created xsi:type="dcterms:W3CDTF">2020-04-08T17:00:20Z</dcterms:created>
  <dcterms:modified xsi:type="dcterms:W3CDTF">2021-05-05T17:32:45Z</dcterms:modified>
</cp:coreProperties>
</file>